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Расчет ВНД графическим методом</a:t>
            </a:r>
            <a:endParaRPr lang="ru-RU" dirty="0"/>
          </a:p>
        </p:txBody>
      </p:sp>
      <p:pic>
        <p:nvPicPr>
          <p:cNvPr id="2074" name="Picture 2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8475" y="1600200"/>
            <a:ext cx="6047049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8841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/>
              <a:t>Расчет </a:t>
            </a:r>
            <a:r>
              <a:rPr lang="ru-RU" sz="2800" i="1" dirty="0"/>
              <a:t>ВНД</a:t>
            </a:r>
            <a:r>
              <a:rPr lang="ru-RU" sz="2800" dirty="0"/>
              <a:t> произведем с помощью </a:t>
            </a:r>
            <a:r>
              <a:rPr lang="ru-RU" sz="2800" dirty="0" smtClean="0"/>
              <a:t>таблицы. Из </a:t>
            </a:r>
            <a:r>
              <a:rPr lang="ru-RU" sz="2800" dirty="0"/>
              <a:t>табл. </a:t>
            </a:r>
            <a:r>
              <a:rPr lang="ru-RU" sz="2800" dirty="0" smtClean="0"/>
              <a:t>видно</a:t>
            </a:r>
            <a:r>
              <a:rPr lang="ru-RU" sz="2800" dirty="0"/>
              <a:t>, что </a:t>
            </a:r>
            <a:r>
              <a:rPr lang="ru-RU" sz="2800" i="1" dirty="0"/>
              <a:t>ЧДД</a:t>
            </a:r>
            <a:r>
              <a:rPr lang="ru-RU" sz="2800" dirty="0"/>
              <a:t> положителен при ставке 20% (</a:t>
            </a:r>
            <a:r>
              <a:rPr lang="ru-RU" sz="2800" i="1" dirty="0"/>
              <a:t>ЧДД </a:t>
            </a:r>
            <a:r>
              <a:rPr lang="ru-RU" sz="2800" dirty="0"/>
              <a:t>= 15053770) и отрицателен при ставке 70% (</a:t>
            </a:r>
            <a:r>
              <a:rPr lang="ru-RU" sz="2800" i="1" dirty="0"/>
              <a:t>ЧДД </a:t>
            </a:r>
            <a:r>
              <a:rPr lang="ru-RU" sz="2800" dirty="0"/>
              <a:t>= –2788233).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На </a:t>
            </a:r>
            <a:r>
              <a:rPr lang="ru-RU" sz="2800" dirty="0"/>
              <a:t>основании </a:t>
            </a:r>
            <a:r>
              <a:rPr lang="ru-RU" sz="2800" dirty="0" smtClean="0"/>
              <a:t>таблицы </a:t>
            </a:r>
            <a:r>
              <a:rPr lang="ru-RU" sz="2800" dirty="0"/>
              <a:t>построим </a:t>
            </a:r>
            <a:r>
              <a:rPr lang="ru-RU" sz="2800" dirty="0" smtClean="0"/>
              <a:t>график.</a:t>
            </a:r>
          </a:p>
          <a:p>
            <a:pPr marL="0" indent="0">
              <a:buNone/>
            </a:pPr>
            <a:r>
              <a:rPr lang="ru-RU" sz="2800" dirty="0"/>
              <a:t>Из рис. </a:t>
            </a:r>
            <a:r>
              <a:rPr lang="ru-RU" sz="2800" dirty="0" smtClean="0"/>
              <a:t>видно</a:t>
            </a:r>
            <a:r>
              <a:rPr lang="ru-RU" sz="2800" dirty="0"/>
              <a:t>, что </a:t>
            </a:r>
            <a:r>
              <a:rPr lang="ru-RU" sz="2800" i="1" dirty="0"/>
              <a:t>ВНД</a:t>
            </a:r>
            <a:r>
              <a:rPr lang="ru-RU" sz="2800" dirty="0"/>
              <a:t>=62%.</a:t>
            </a:r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" y="3284984"/>
            <a:ext cx="6646863" cy="235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1879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Пример.</a:t>
            </a:r>
            <a:r>
              <a:rPr lang="ru-RU" dirty="0" smtClean="0"/>
              <a:t> </a:t>
            </a:r>
            <a:r>
              <a:rPr lang="ru-RU" dirty="0"/>
              <a:t>Организация рассматривает целесообразность приобретения новой технологической линии. Стоимость линии составляет 10 млн долл.; срок эксплуатации – 5 лет; износ на оборудование начисляется по методу равномерной амортизации, ликвидационная стоимость оборудования будет достаточна для покрытия расходов, связанных с демонтажем линии. Выручка от реализации продукции прогнозируется по годам в следующих объемах (в тыс. долл.): 6800, 7400, 8200, 8000, 6000. Текущие расходы по годам оцениваются следующим образом: 3400 тыс. долл. в первый год эксплуатации линии с последующим ежегодным ростом их на 3%. Ставка налога на прибыль составляет 30%. Коэффициент рентабельности авансированного капитала – 21%. Целесообразен ли данный проект к реализации, если при анализе используется ставка дисконтирования 19%?</a:t>
            </a:r>
          </a:p>
          <a:p>
            <a:pPr marL="0" indent="0">
              <a:buNone/>
            </a:pPr>
            <a:r>
              <a:rPr lang="ru-RU" dirty="0"/>
              <a:t>Оценка выполняется в три этапа:</a:t>
            </a:r>
          </a:p>
          <a:p>
            <a:pPr lvl="0"/>
            <a:r>
              <a:rPr lang="ru-RU" dirty="0"/>
              <a:t>расчет исходных показателей по годам;</a:t>
            </a:r>
          </a:p>
          <a:p>
            <a:pPr lvl="0"/>
            <a:r>
              <a:rPr lang="ru-RU" dirty="0"/>
              <a:t>расчет аналитических коэффициентов;</a:t>
            </a:r>
          </a:p>
          <a:p>
            <a:pPr lvl="0"/>
            <a:r>
              <a:rPr lang="ru-RU" dirty="0"/>
              <a:t>анализ коэффициентов.</a:t>
            </a:r>
          </a:p>
          <a:p>
            <a:pPr marL="0" indent="0">
              <a:buNone/>
            </a:pPr>
            <a:r>
              <a:rPr lang="ru-RU" i="1" dirty="0"/>
              <a:t>Этап 1</a:t>
            </a:r>
            <a:r>
              <a:rPr lang="ru-RU" dirty="0"/>
              <a:t>. Расчет исходных показателей по годам (табл</a:t>
            </a:r>
            <a:r>
              <a:rPr lang="ru-RU" dirty="0" smtClean="0"/>
              <a:t>.).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Поясним расчеты, сделанные для второго года. Поскольку текущие расходы растут ежегодно на 3% и в первом году составляют 3400 тыс. долл., то для второго года они составят величину 3502 тыс. долл. = 3400 ∙ (1 + 0,03).</a:t>
            </a:r>
          </a:p>
          <a:p>
            <a:pPr marL="0" indent="0">
              <a:buNone/>
            </a:pPr>
            <a:r>
              <a:rPr lang="ru-RU" dirty="0"/>
              <a:t>При использовании равномерной амортизации ежегодные отчисления равны 2000 тыс. долл. = 10000 / 5. Следовательно, налогооблагаемая прибыль составляет 1898 тыс. долл. (7400 – 3502 – 2000) и налог на прибыль – 569 тыс. долл. (1898 ∙ 0,3). Поэтому чистая прибыль равна 1329 тыс. долл. (1898 – 569). В итоге чистые денежные поступления за второй год составят 3329 тыс. долл. (2000 + 1329).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8789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844824"/>
            <a:ext cx="6790438" cy="2235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750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60648"/>
            <a:ext cx="6188773" cy="58655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87898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339</Words>
  <Application>Microsoft Office PowerPoint</Application>
  <PresentationFormat>Экран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Расчет ВНД графическим методом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Расчет ВНД графическим методом</dc:title>
  <dc:creator>Елена</dc:creator>
  <cp:lastModifiedBy>Елена</cp:lastModifiedBy>
  <cp:revision>5</cp:revision>
  <dcterms:created xsi:type="dcterms:W3CDTF">2022-10-08T06:53:35Z</dcterms:created>
  <dcterms:modified xsi:type="dcterms:W3CDTF">2022-10-08T07:01:12Z</dcterms:modified>
</cp:coreProperties>
</file>