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b="1" dirty="0"/>
              <a:t>Тема 2. Инвестиционный процесс и механизм инвестиционного рынка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Инвестиционный рынок - сложное динамическое экономическое явление, которое характеризуется такими основными элементами, как инвестиционный спрос и предложение, конкуренция, цена.</a:t>
            </a:r>
          </a:p>
          <a:p>
            <a:pPr marL="0" indent="0">
              <a:buNone/>
            </a:pPr>
            <a:r>
              <a:rPr lang="ru-RU" dirty="0"/>
              <a:t>Условия осуществления инвестиционного процесса в рыночной экономике приобретают специфические формы, отражающие особенности взаимодействия субъектов инвестирования в системе рыночных отношений:</a:t>
            </a:r>
          </a:p>
          <a:p>
            <a:pPr marL="0" indent="0">
              <a:buNone/>
            </a:pPr>
            <a:r>
              <a:rPr lang="ru-RU" dirty="0"/>
              <a:t>1. наличие значительного инвестиционного капитала с диверсифицированной по формам собственности структурой, характеризующейся преобладанием частного инвестиционного капитала по сравнению с государственным;</a:t>
            </a:r>
          </a:p>
          <a:p>
            <a:pPr marL="0" indent="0">
              <a:buNone/>
            </a:pPr>
            <a:r>
              <a:rPr lang="ru-RU" dirty="0"/>
              <a:t>2. многообразие субъектов инвестиционной деятельности в аспекте отношений собственности и институциональной организации, разделение функций государства и частных инвесторов в инвестиционном процессе; наличие разветвленной сети финансовых посредников, способствующих реализации инвестиционного спроса и предложения;</a:t>
            </a:r>
          </a:p>
          <a:p>
            <a:pPr marL="0" indent="0">
              <a:buNone/>
            </a:pPr>
            <a:r>
              <a:rPr lang="ru-RU" dirty="0"/>
              <a:t>3. наличие развитого </a:t>
            </a:r>
            <a:r>
              <a:rPr lang="ru-RU" dirty="0" err="1"/>
              <a:t>многосегментного</a:t>
            </a:r>
            <a:r>
              <a:rPr lang="ru-RU" dirty="0"/>
              <a:t> рынка объектов инвестиционной деятельности, выступающих в форме инвестиционных товаров;</a:t>
            </a:r>
          </a:p>
          <a:p>
            <a:pPr marL="0" indent="0">
              <a:buNone/>
            </a:pPr>
            <a:r>
              <a:rPr lang="ru-RU" dirty="0"/>
              <a:t>4. распределение инвестиционного капитала по объектам инвестирования в соответствии с экономическими критериями оценки привлекательности инвестиций через механизм инвестиционного рынка.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05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Инвестиционный </a:t>
            </a:r>
            <a:r>
              <a:rPr lang="ru-RU" sz="2000" dirty="0"/>
              <a:t>рынок может рассматриваться как форма взаимодействия субъектов инвестиционной деятельности, воплощающих инвестиционный спрос и инвестиционное предложение.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Он </a:t>
            </a:r>
            <a:r>
              <a:rPr lang="ru-RU" sz="2000" dirty="0"/>
              <a:t>характеризуется определенным соотношением спроса, предложения, уровнем цен, конкуренции и объемами реализации.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C:\Users\Alexsandr\Desktop\ЕЛЕНА РАБОТА\Акадения Народного Хозяйства\Инвестиции и инвестиционная деятельность\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32856"/>
            <a:ext cx="6336704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585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Основным фактором, определяющим состояние и масштабы инвестиционного рынка выступает формирование инвестиционного спроса и инвестиционного предложения. Все факторы можно подразделить на макро и микро экономические.</a:t>
            </a:r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b="1" dirty="0"/>
              <a:t>макроэкономическом уровне</a:t>
            </a:r>
            <a:r>
              <a:rPr lang="ru-RU" dirty="0"/>
              <a:t>, факторами определяющими инвестиционный спрос являются: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Объем </a:t>
            </a:r>
            <a:r>
              <a:rPr lang="ru-RU" dirty="0"/>
              <a:t>произведенного национального продукта. Его увеличение при прочих равных условиях ведет к возрастанию инвестиционного спроса и на оборот.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Сбережения. При уменьшении норм сбережений происходит рост потребления и снижение уровня инвестиций. В результате чего выбытие капитала превышает инвестиции. Это вызывает нарушение равновесия в экономике. По мере уменьшения сбережений, объемы производства инвестиций и потребления так же снижаются и наоборот.</a:t>
            </a:r>
          </a:p>
          <a:p>
            <a:pPr marL="0" indent="0">
              <a:buNone/>
            </a:pPr>
            <a:r>
              <a:rPr lang="ru-RU" dirty="0"/>
              <a:t>3. Ожидаемый темп инфляции. Повышение темпов инфляции вызывает обесценивание доходов, которые предполагается получить от инвестиций. Кроме того, инфляция оказывает негативное влияние на объем инвестиций по целому ряду направлений:</a:t>
            </a:r>
          </a:p>
          <a:p>
            <a:pPr marL="0" indent="0">
              <a:buNone/>
            </a:pPr>
            <a:r>
              <a:rPr lang="ru-RU" dirty="0"/>
              <a:t>- Через сдерживание экономического роста;</a:t>
            </a:r>
          </a:p>
          <a:p>
            <a:pPr marL="0" indent="0">
              <a:buNone/>
            </a:pPr>
            <a:r>
              <a:rPr lang="ru-RU" dirty="0"/>
              <a:t>- Ограничение процессов накопления и расширения производства;</a:t>
            </a:r>
          </a:p>
          <a:p>
            <a:pPr marL="0" indent="0">
              <a:buNone/>
            </a:pPr>
            <a:r>
              <a:rPr lang="ru-RU" dirty="0"/>
              <a:t>- Обесценивание производственных фондов;</a:t>
            </a:r>
          </a:p>
          <a:p>
            <a:pPr marL="0" indent="0">
              <a:buNone/>
            </a:pPr>
            <a:r>
              <a:rPr lang="ru-RU" dirty="0"/>
              <a:t>- Инфляционное налогообложение прибыли и т.д.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Процентная и налоговая политика государства. Они являются важным рычагом государственного воздействия на инвестиционный процесс. Снижение налогов на прибыль при прочих равных условиях ведет к увеличению доли накоплений на предприятии, которые направляются на инвестирование. Повышение процентной ставки усиливает мотивацию к сбережениям и одновременно ограничивает инвестиции, делая их нерентабельными и наоборот.</a:t>
            </a:r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b="1" dirty="0"/>
              <a:t>микроэкономическом уровне </a:t>
            </a:r>
            <a:r>
              <a:rPr lang="ru-RU" dirty="0"/>
              <a:t>на инвестиционный спрос влияют:</a:t>
            </a:r>
          </a:p>
          <a:p>
            <a:pPr marL="0" indent="0">
              <a:buNone/>
            </a:pPr>
            <a:r>
              <a:rPr lang="ru-RU" dirty="0"/>
              <a:t>1. Норма ожидаемой чистой прибыли.</a:t>
            </a:r>
          </a:p>
          <a:p>
            <a:pPr marL="0" indent="0">
              <a:buNone/>
            </a:pPr>
            <a:r>
              <a:rPr lang="ru-RU" dirty="0"/>
              <a:t>2. Издержки на осуществление инвестиций</a:t>
            </a:r>
          </a:p>
          <a:p>
            <a:pPr marL="0" indent="0">
              <a:buNone/>
            </a:pPr>
            <a:r>
              <a:rPr lang="ru-RU" dirty="0"/>
              <a:t>3. Ожидания предпринимателей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34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Формирование инвестиционного предложения имеет рад отличительных особенностей:</a:t>
            </a:r>
          </a:p>
          <a:p>
            <a:r>
              <a:rPr lang="ru-RU" dirty="0"/>
              <a:t>С одной стороны как предложение товаров оно обусловлено такими основными факторами как: цена, и неценовые составляющие (издержки, технология, налоговая политика, ожидания и </a:t>
            </a:r>
            <a:r>
              <a:rPr lang="ru-RU" dirty="0" err="1"/>
              <a:t>д.р</a:t>
            </a:r>
            <a:r>
              <a:rPr lang="ru-RU" dirty="0" smtClean="0"/>
              <a:t>.).</a:t>
            </a:r>
            <a:endParaRPr lang="ru-RU" dirty="0"/>
          </a:p>
          <a:p>
            <a:r>
              <a:rPr lang="ru-RU" dirty="0"/>
              <a:t>С другой стороны, инвестиционное предложение выступает как специфическое товарное предложение, т.к. инвестиционные товары отличают способность приносить доход. Это определяет качественную особенность такого фактора как цена на инвестиционные товары, которая складывается в зависимости от нормы доходности.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89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/>
              <a:t>Модель </a:t>
            </a:r>
            <a:r>
              <a:rPr lang="ru-RU" sz="2400" b="1" dirty="0" err="1" smtClean="0"/>
              <a:t>Хикса</a:t>
            </a:r>
            <a:r>
              <a:rPr lang="ru-RU" sz="2400" b="1" dirty="0" smtClean="0"/>
              <a:t> </a:t>
            </a:r>
            <a:r>
              <a:rPr lang="ru-RU" sz="2400" b="1" dirty="0"/>
              <a:t>IS-LM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Равновесие на инвестиционном рынке выступает как частичное макроэкономическое равновесие. </a:t>
            </a:r>
            <a:r>
              <a:rPr lang="ru-RU" sz="2400" dirty="0" smtClean="0"/>
              <a:t>В модели </a:t>
            </a:r>
            <a:r>
              <a:rPr lang="ru-RU" sz="2400" dirty="0"/>
              <a:t>IS—LM (инвестиции — сбережения — ликвидность — деньги), предложенной нобелевским </a:t>
            </a:r>
            <a:r>
              <a:rPr lang="ru-RU" sz="2400" dirty="0" smtClean="0"/>
              <a:t>лауреатом </a:t>
            </a:r>
            <a:r>
              <a:rPr lang="ru-RU" sz="2400" dirty="0" err="1"/>
              <a:t>Хиксом</a:t>
            </a:r>
            <a:r>
              <a:rPr lang="ru-RU" sz="2400" dirty="0"/>
              <a:t>, равновесие на инвестиционном рынке означает равновесие и товарных рынков, в связи с чем данная модель получила название модели двойного равновесия товарных и денежных </a:t>
            </a:r>
            <a:r>
              <a:rPr lang="ru-RU" sz="2400" dirty="0" smtClean="0"/>
              <a:t>рынков.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Модель </a:t>
            </a:r>
            <a:r>
              <a:rPr lang="ru-RU" sz="2400" dirty="0"/>
              <a:t>IS-LM отражает существенные связи между инвестиционным и денежным </a:t>
            </a:r>
            <a:r>
              <a:rPr lang="ru-RU" sz="2400" dirty="0" smtClean="0"/>
              <a:t>рынками: </a:t>
            </a:r>
            <a:r>
              <a:rPr lang="ru-RU" sz="2400" dirty="0"/>
              <a:t>процентной ставки и объема общественного производства.</a:t>
            </a:r>
          </a:p>
          <a:p>
            <a:pPr marL="0" indent="0">
              <a:buNone/>
            </a:pPr>
            <a:r>
              <a:rPr lang="ru-RU" sz="2400" dirty="0"/>
              <a:t>Равновесие на инвестиционном рынке достигается при равенстве инвестиций и сбережений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69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exsandr\Desktop\ЕЛЕНА РАБОТА\Акадения Народного Хозяйства\Инвестиции и инвестиционная деятельность\htmlconvd-kTCBR_312x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8124371" cy="5145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9273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595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2. Инвестиционный процесс и механизм инвестиционного рынка</vt:lpstr>
      <vt:lpstr>Презентация PowerPoint</vt:lpstr>
      <vt:lpstr>Презентация PowerPoint</vt:lpstr>
      <vt:lpstr>Презентация PowerPoint</vt:lpstr>
      <vt:lpstr>Модель Хикса IS-LM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Инвестиционный процесс и механизм инвестиционного рынка</dc:title>
  <dc:creator>Alexsandr</dc:creator>
  <cp:lastModifiedBy>Alexsandr</cp:lastModifiedBy>
  <cp:revision>6</cp:revision>
  <dcterms:created xsi:type="dcterms:W3CDTF">2021-09-18T12:20:56Z</dcterms:created>
  <dcterms:modified xsi:type="dcterms:W3CDTF">2021-09-18T12:36:19Z</dcterms:modified>
</cp:coreProperties>
</file>