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066" y="22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5%D0%B5%D0%B4%D0%B6%D0%B8%D1%80%D0%BE%D0%B2%D0%B0%D0%BD%D0%B8%D0%B5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fvest.com/2020/03/kak-nachat-zarabatyvat-v-haypah.html" TargetMode="External"/><Relationship Id="rId2" Type="http://schemas.openxmlformats.org/officeDocument/2006/relationships/hyperlink" Target="https://www.profvest.com/2017/03/slovar-investor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rofvest.com/2020/02/hyip-proekty-kotorye-platyat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kakzarabativat.ru/nachinayushhim-predprinimatelyam/sebestoimost-uslug-i-rabot/" TargetMode="External"/><Relationship Id="rId2" Type="http://schemas.openxmlformats.org/officeDocument/2006/relationships/hyperlink" Target="https://kakzarabativat.ru/nachinayushhim-predprinimatelyam/sebestoimost-tovarov-produkcii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akzarabativat.ru/investirovanie/investicii-v-rossi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2%D0%B5%D0%BD%D1%87%D1%83%D1%80%D0%BD%D1%8B%D0%B9_%D0%BA%D0%B0%D0%BF%D0%B8%D1%82%D0%B0%D0%B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kakzarabativat.ru/pravovaya-podderzhka/sozdanie-yuridicheskogo-lic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fvest.com/2016/04/investicii-v-nedvigimost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ofvest.com/2015/12/Fondoviy-rinok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kakzarabativat.ru/nachinayushhim-predprinimatelyam/rentabelnost/" TargetMode="External"/><Relationship Id="rId2" Type="http://schemas.openxmlformats.org/officeDocument/2006/relationships/hyperlink" Target="https://kakzarabativat.ru/nachinayushhim-predprinimatelyam/kak-otkryt-svoe-delo-s-nulya-i-stat-predprinimatele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Инвестиционный проект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Инвестиционный проект – это заранее установленный комплекс мероприятий, который направлен на достижение определенного финансового результата. Поэтому для этого нужен соответствующий приток средств от вкладчиков.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Инвестиции и инвестиционные проекты – это факторы развития национальной экономики, ведь действия вкладчиков направляются на создание или изменение технических, социальных, научных или других сфер.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Суть инвестиционного проекта заключается в разработке мероприятий, в которые включаются проектирование, покупка, в некоторых случаях – подготовка кадров. Весь этот процесс работает для того, чтобы создать, модернизировать или перепродать определенный продукт с целью последующего получения экономической выгоды. Поэтому инвестиционный проект – это не только покупка ценных бумаг или открытие вклада в финансовой организации, но и проведение анализа рынка, переговоры, </a:t>
            </a:r>
            <a:r>
              <a:rPr lang="ru-RU" dirty="0" smtClean="0">
                <a:hlinkClick r:id="rId2"/>
              </a:rPr>
              <a:t>хеджирование</a:t>
            </a:r>
            <a:r>
              <a:rPr lang="ru-RU" dirty="0" smtClean="0"/>
              <a:t> рисков и т.д.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Шаг 2. Оценка рисков</a:t>
            </a:r>
          </a:p>
          <a:p>
            <a:pPr>
              <a:buNone/>
            </a:pPr>
            <a:r>
              <a:rPr lang="ru-RU" dirty="0" smtClean="0"/>
              <a:t>От выбора ниши приступаем к оценке рисков. Риски можно разделить на два типа: производственные и </a:t>
            </a:r>
            <a:r>
              <a:rPr lang="ru-RU" dirty="0" err="1" smtClean="0"/>
              <a:t>нишевые</a:t>
            </a:r>
            <a:r>
              <a:rPr lang="ru-RU" dirty="0" smtClean="0"/>
              <a:t>. Вторым мы уделили достаточное внимание в предыдущем пункте, поэтому с их оценкой не должно возникнуть проблем. Что касается производственных рисков, то тут анализ сложнее.</a:t>
            </a:r>
          </a:p>
          <a:p>
            <a:pPr>
              <a:buNone/>
            </a:pPr>
            <a:r>
              <a:rPr lang="ru-RU" i="1" dirty="0" smtClean="0"/>
              <a:t>Для того чтобы оценить производственные риски, вам потребуется:</a:t>
            </a:r>
            <a:endParaRPr lang="ru-RU" dirty="0" smtClean="0"/>
          </a:p>
          <a:p>
            <a:pPr lvl="0"/>
            <a:r>
              <a:rPr lang="ru-RU" dirty="0" smtClean="0"/>
              <a:t>Объем предполагаемых инвестиций;</a:t>
            </a:r>
          </a:p>
          <a:p>
            <a:pPr lvl="0"/>
            <a:r>
              <a:rPr lang="ru-RU" dirty="0" smtClean="0"/>
              <a:t>Срок окупаемости инвестиций;</a:t>
            </a:r>
          </a:p>
          <a:p>
            <a:pPr lvl="0"/>
            <a:r>
              <a:rPr lang="ru-RU" dirty="0" smtClean="0"/>
              <a:t>Срок на первоначальный запуск проекта;</a:t>
            </a:r>
          </a:p>
          <a:p>
            <a:pPr lvl="0"/>
            <a:r>
              <a:rPr lang="ru-RU" dirty="0" smtClean="0"/>
              <a:t>Количество конкурентов;</a:t>
            </a:r>
          </a:p>
          <a:p>
            <a:pPr lvl="0"/>
            <a:r>
              <a:rPr lang="ru-RU" dirty="0" smtClean="0"/>
              <a:t>Уровень конкурентоспособности товара/услуги;</a:t>
            </a:r>
          </a:p>
          <a:p>
            <a:pPr lvl="0"/>
            <a:r>
              <a:rPr lang="ru-RU" dirty="0" smtClean="0"/>
              <a:t>Насыщенность рынка.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Шаг 3. Подготовка и утверждение проекта</a:t>
            </a:r>
          </a:p>
          <a:p>
            <a:pPr>
              <a:buNone/>
            </a:pPr>
            <a:r>
              <a:rPr lang="ru-RU" dirty="0" smtClean="0"/>
              <a:t>Наступает момент, когда пора переходить от теоретической подготовки к практике. Именно на этом этапе вы начинаете создавать свой инвестиционный проект. Разработка проекта будет напоминать составление бизнес-плана, именно поэтому те требования, которые предъявляются к хорошему бизнес-плану, будут характерны и для инвестиционного проекта.</a:t>
            </a:r>
          </a:p>
          <a:p>
            <a:pPr>
              <a:buNone/>
            </a:pPr>
            <a:r>
              <a:rPr lang="ru-RU" dirty="0" smtClean="0"/>
              <a:t>После составления потребуется утвердить проект. Для этого потребуется представить его всем потенциальным инвесторам, и заключить инвестиционные договоры. В момент представления, вам потребуются все ваши знания, а также ораторское мастерство, чтобы убедить акул бизнеса в том, что вложение денег в вас окупится.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Шаг 4. Реализация идеи</a:t>
            </a:r>
          </a:p>
          <a:p>
            <a:pPr>
              <a:buNone/>
            </a:pPr>
            <a:r>
              <a:rPr lang="ru-RU" dirty="0" smtClean="0"/>
              <a:t>Деньги получены, идея есть на бумаге. Осталось воплотить её в жизнь. Но нужно не забывать держать в курсе своих инвесторов: как проходит реализация, когда выйдете на ожидаемую прибыль, как растет бизнес и т. 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66897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Инвестиционный проект в </a:t>
            </a:r>
            <a:r>
              <a:rPr lang="ru-RU" b="1" dirty="0" err="1" smtClean="0"/>
              <a:t>хайпах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Инвестиционный проект в </a:t>
            </a:r>
            <a:r>
              <a:rPr lang="ru-RU" dirty="0" err="1" smtClean="0"/>
              <a:t>хайпах</a:t>
            </a:r>
            <a:r>
              <a:rPr lang="ru-RU" dirty="0" smtClean="0"/>
              <a:t> – это маскирующаяся под реальную организацию платформа предлагающая высокие годовые проценты, которая обычно лишь имитирует описываемую в своей в </a:t>
            </a:r>
            <a:r>
              <a:rPr lang="ru-RU" dirty="0" smtClean="0">
                <a:hlinkClick r:id="rId2"/>
              </a:rPr>
              <a:t>легенде</a:t>
            </a:r>
            <a:r>
              <a:rPr lang="ru-RU" dirty="0" smtClean="0"/>
              <a:t> реальную деятельность.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своей сути </a:t>
            </a:r>
            <a:r>
              <a:rPr lang="ru-RU" dirty="0" err="1" smtClean="0"/>
              <a:t>хайп-проекты</a:t>
            </a:r>
            <a:r>
              <a:rPr lang="ru-RU" dirty="0" smtClean="0"/>
              <a:t> занимаются перераспределением денежных средств между вложившимися людьми, выплачивая обещанный процент более ранее присоединившимся инвесторам за счет вкладов новых участников. Однако осознавая возможные риски и то, как происходит работа в данной сфере – </a:t>
            </a:r>
            <a:r>
              <a:rPr lang="ru-RU" dirty="0" smtClean="0">
                <a:hlinkClick r:id="rId3"/>
              </a:rPr>
              <a:t>заработать на hyip-проектах</a:t>
            </a:r>
            <a:r>
              <a:rPr lang="ru-RU" dirty="0" smtClean="0"/>
              <a:t> становиться вполне возможно.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hlinkClick r:id="rId4"/>
              </a:rPr>
              <a:t>Выбрать надежный инвестиционный </a:t>
            </a:r>
            <a:r>
              <a:rPr lang="ru-RU" dirty="0" err="1" smtClean="0">
                <a:hlinkClick r:id="rId4"/>
              </a:rPr>
              <a:t>хайп</a:t>
            </a:r>
            <a:r>
              <a:rPr lang="ru-RU" dirty="0" smtClean="0">
                <a:hlinkClick r:id="rId4"/>
              </a:rPr>
              <a:t> проект</a:t>
            </a:r>
            <a:r>
              <a:rPr lang="ru-RU" dirty="0" smtClean="0"/>
              <a:t> достаточно трудно, так как все они обещают высокий доход практически без участия клиента. Чтобы принимать участие в таких инвестиционных проектах, требуются "холодная" голова и осведомленность. Как и в других видах инвестирования.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i="1" dirty="0" smtClean="0"/>
              <a:t>Для того чтобы правильно оценивать инвестиционные проекты, нужно следить за тремя показателями: </a:t>
            </a:r>
            <a:endParaRPr lang="ru-RU" dirty="0" smtClean="0"/>
          </a:p>
          <a:p>
            <a:pPr lvl="0"/>
            <a:r>
              <a:rPr lang="ru-RU" dirty="0" smtClean="0"/>
              <a:t>Внутренняя норма доходности;</a:t>
            </a:r>
          </a:p>
          <a:p>
            <a:pPr lvl="0"/>
            <a:r>
              <a:rPr lang="ru-RU" dirty="0" smtClean="0"/>
              <a:t>Срок окупаемости проекта;</a:t>
            </a:r>
          </a:p>
          <a:p>
            <a:pPr lvl="0"/>
            <a:r>
              <a:rPr lang="ru-RU" dirty="0" smtClean="0"/>
              <a:t>Ликвидность инвестиций.</a:t>
            </a:r>
          </a:p>
          <a:p>
            <a:pPr>
              <a:buNone/>
            </a:pPr>
            <a:r>
              <a:rPr lang="ru-RU" b="1" dirty="0" smtClean="0"/>
              <a:t>1. Внутренняя норма доходности</a:t>
            </a:r>
          </a:p>
          <a:p>
            <a:pPr>
              <a:buNone/>
            </a:pPr>
            <a:r>
              <a:rPr lang="ru-RU" dirty="0" smtClean="0"/>
              <a:t>Внутренняя норма доходности – один из важных показателей для анализа потенциала инвестиционного проекта.</a:t>
            </a:r>
          </a:p>
          <a:p>
            <a:pPr>
              <a:buNone/>
            </a:pPr>
            <a:r>
              <a:rPr lang="ru-RU" i="1" dirty="0" smtClean="0"/>
              <a:t>Но прежде чем его характеризовать, нужно объяснить два понятия:</a:t>
            </a:r>
            <a:endParaRPr lang="ru-RU" dirty="0" smtClean="0"/>
          </a:p>
          <a:p>
            <a:pPr lvl="0"/>
            <a:r>
              <a:rPr lang="ru-RU" dirty="0" smtClean="0"/>
              <a:t>Ставка дисконтирования;</a:t>
            </a:r>
          </a:p>
          <a:p>
            <a:pPr lvl="0"/>
            <a:r>
              <a:rPr lang="ru-RU" dirty="0" smtClean="0"/>
              <a:t>Чистая приведенная стоимость.</a:t>
            </a:r>
          </a:p>
          <a:p>
            <a:pPr>
              <a:buNone/>
            </a:pPr>
            <a:r>
              <a:rPr lang="ru-RU" b="1" dirty="0" smtClean="0"/>
              <a:t>Ставка дисконтирования</a:t>
            </a:r>
            <a:r>
              <a:rPr lang="ru-RU" dirty="0" smtClean="0"/>
              <a:t> – ставка привлечения денежных средств. По сути, это затраты на привлечение 1 рубля капитала. Для инвестиционных компаний ставкой дисконтирования могут быть: проценты по кредиту, альтернативная доходность другого проекта, банковский депозит и т. д. Для физических лиц чаще ставкой дисконтирования будет какая-то величина альтернативного дохода или инфляция.</a:t>
            </a:r>
          </a:p>
          <a:p>
            <a:pPr>
              <a:buNone/>
            </a:pPr>
            <a:r>
              <a:rPr lang="ru-RU" b="1" dirty="0" smtClean="0"/>
              <a:t>Чистую приведенная стоимость проекта</a:t>
            </a:r>
            <a:r>
              <a:rPr lang="ru-RU" dirty="0" smtClean="0"/>
              <a:t> – показатель реальной доходности проекта за вычетом затрат. Мы сможем его найти с помощью ставки дисконтирования. При этом нужно понимать, что со временем затраты бы выросли – из 100 рублей, которые мы потратим сейчас, затраты будут в 150 рублей через 3-5 лет. Именно поэтому следует использовать формулу сложной процентной ставки – </a:t>
            </a:r>
            <a:r>
              <a:rPr lang="ru-RU" b="1" dirty="0" smtClean="0"/>
              <a:t>(1+R) в степени N, </a:t>
            </a:r>
            <a:r>
              <a:rPr lang="ru-RU" dirty="0" smtClean="0"/>
              <a:t>где </a:t>
            </a:r>
            <a:r>
              <a:rPr lang="ru-RU" dirty="0" err="1" smtClean="0"/>
              <a:t>r</a:t>
            </a:r>
            <a:r>
              <a:rPr lang="ru-RU" dirty="0" smtClean="0"/>
              <a:t> – ставка дисконтирования.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2. Внутренняя норма доходности очень сильно связана с этими двумя понятиями.</a:t>
            </a:r>
          </a:p>
          <a:p>
            <a:pPr>
              <a:buNone/>
            </a:pPr>
            <a:r>
              <a:rPr lang="ru-RU" i="1" dirty="0" smtClean="0"/>
              <a:t>Внутренняя норма доходности – ставка окупаемости проекта. Т. е. при каком уровне затрат наш инвестиционный проект выйдет в ноль. Внутренняя норма доходности чаще всего используется инвесторами, для того чтобы сравнивать проекты. При отсутствии затрат на сбор средств для инвестиций, мы получаем просто показатель доходности.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3. Срок окупаемости инвестиционного проекта</a:t>
            </a:r>
          </a:p>
          <a:p>
            <a:pPr>
              <a:buNone/>
            </a:pPr>
            <a:r>
              <a:rPr lang="ru-RU" dirty="0" smtClean="0"/>
              <a:t>Срок окупаемости проекта также является одним из самых важных показателей для большинства инвесторов. Экономический его смысл в следующем.</a:t>
            </a:r>
          </a:p>
          <a:p>
            <a:pPr>
              <a:buNone/>
            </a:pPr>
            <a:r>
              <a:rPr lang="ru-RU" i="1" dirty="0" smtClean="0"/>
              <a:t>Срок окупаемости – промежуток времени, через который сумма полученных денежных средств сравняется с вложенной. Иными словами – через какое время проект начнет приносить первую прибыль.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В зависимости от применения ставки дисконтирования, будет применяться два вида расчетов срока окупаемости: </a:t>
            </a:r>
            <a:endParaRPr lang="ru-RU" dirty="0" smtClean="0"/>
          </a:p>
          <a:p>
            <a:pPr lvl="0"/>
            <a:r>
              <a:rPr lang="ru-RU" dirty="0" smtClean="0"/>
              <a:t>Простой;</a:t>
            </a:r>
          </a:p>
          <a:p>
            <a:pPr lvl="0"/>
            <a:r>
              <a:rPr lang="ru-RU" dirty="0" smtClean="0"/>
              <a:t>Динамичный.</a:t>
            </a:r>
          </a:p>
          <a:p>
            <a:pPr>
              <a:buNone/>
            </a:pPr>
            <a:r>
              <a:rPr lang="ru-RU" b="1" dirty="0" smtClean="0"/>
              <a:t>Простой способ: </a:t>
            </a:r>
            <a:r>
              <a:rPr lang="ru-RU" dirty="0" smtClean="0"/>
              <a:t>достаточно легко подсчитать, в каком периоде денежные средства, вложенные в проект, будут полностью возвращены.</a:t>
            </a:r>
          </a:p>
          <a:p>
            <a:pPr>
              <a:buNone/>
            </a:pPr>
            <a:r>
              <a:rPr lang="ru-RU" dirty="0" smtClean="0"/>
              <a:t>Преимущество такого способа в его простоте. Не нужно рассчитывать показатели, искать дополнительные ставки и т. д. Ваша главная задача – сделать так, чтобы на бумаге вы вышли в ноль. Минус способа очевиден – вы не учитываете обесценивание денег, и в тот период, когда на бумаге вы будете выходить в ноль, по факту вы все еще останетесь в минусе.</a:t>
            </a:r>
          </a:p>
          <a:p>
            <a:pPr>
              <a:buNone/>
            </a:pPr>
            <a:r>
              <a:rPr lang="ru-RU" b="1" dirty="0" smtClean="0"/>
              <a:t>Динамический способ</a:t>
            </a:r>
            <a:r>
              <a:rPr lang="ru-RU" dirty="0" smtClean="0"/>
              <a:t> позволяет более точно посчитать срок окупаемости инвестиционного проекта с учетом постоянного снижения стоимости денежных средств.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4. Ликвидность инвестиционного проекта</a:t>
            </a:r>
          </a:p>
          <a:p>
            <a:pPr>
              <a:buNone/>
            </a:pPr>
            <a:r>
              <a:rPr lang="ru-RU" dirty="0" smtClean="0"/>
              <a:t>Ликвидность инвестиционного проекта – способность продать долю в нем с минимальными затратами. Показатель ликвидности определяет, насколько легко вы сможете избавиться от проекта в своем инвестиционном портфеле, и как быстро вы сможете возместить траты.</a:t>
            </a:r>
          </a:p>
          <a:p>
            <a:pPr>
              <a:buNone/>
            </a:pPr>
            <a:r>
              <a:rPr lang="ru-RU" dirty="0" smtClean="0"/>
              <a:t>Ликвидность отвечает за «пластичность» капитала. То есть, видя проект, который удовлетворяет вашим требованиям к доходности, срокам окупаемости и капиталу, вы в большинстве случаев принимаете положительное решение об инвестициях. Но в зависимости от ситуации, вам могут понадобиться деньги на финансирование других проектов (даже не инвестиционных) и уход от инвестиционной деятельности в другую сферу.</a:t>
            </a:r>
          </a:p>
          <a:p>
            <a:pPr>
              <a:buNone/>
            </a:pPr>
            <a:r>
              <a:rPr lang="ru-RU" dirty="0" smtClean="0"/>
              <a:t>Ликвидные инвестиции – доля в каком-то проекте, которую можно достаточно быстро, в течение 1 — 7 дней продать без особого убытка. Считается ликвидность через </a:t>
            </a:r>
            <a:r>
              <a:rPr lang="ru-RU" dirty="0" err="1" smtClean="0"/>
              <a:t>спред</a:t>
            </a:r>
            <a:r>
              <a:rPr lang="ru-RU" dirty="0" smtClean="0"/>
              <a:t> – разницу между ценой покупки и продажи.</a:t>
            </a:r>
          </a:p>
          <a:p>
            <a:r>
              <a:rPr lang="ru-RU" i="1" dirty="0" err="1" smtClean="0"/>
              <a:t>Спред</a:t>
            </a:r>
            <a:r>
              <a:rPr lang="ru-RU" i="1" dirty="0" smtClean="0"/>
              <a:t> не должен превышать 10-15%. В случае если это будет так, то инвестиционный проект можно называть неликвидным, так как он принесет убытки в случае отказа. Но следует понимать, что продавать долю в инвестиционном проекте стандартными методами достаточно глупо, поэтому придется подключать особые площадки или знакомых инвесторов.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543956" cy="6500858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b="1" dirty="0" smtClean="0"/>
              <a:t>Анализ привлекательности проекта для самого инвестора</a:t>
            </a:r>
          </a:p>
          <a:p>
            <a:pPr>
              <a:buNone/>
            </a:pPr>
            <a:r>
              <a:rPr lang="ru-RU" dirty="0" smtClean="0"/>
              <a:t>Первое, на что обращает внимание инвестор – насколько близок ему инвестиционный проект.</a:t>
            </a:r>
          </a:p>
          <a:p>
            <a:pPr>
              <a:buNone/>
            </a:pPr>
            <a:r>
              <a:rPr lang="ru-RU" dirty="0" smtClean="0"/>
              <a:t>Для инвесторов, особенно тех, кто занимается вложениями в бизнес менее 7 — 10 лет, лучше всего выбирать смежную с их основной профессией нишу. Если вы занимаетесь строительным бизнесом, то лучше всего в начале было бы инвестировать в строительные компании, и строительный бизнес, постепенно набираясь связей в кругу инвесторов и расширяя свои знания относительно других направлений.</a:t>
            </a:r>
          </a:p>
          <a:p>
            <a:pPr>
              <a:buNone/>
            </a:pPr>
            <a:r>
              <a:rPr lang="ru-RU" b="1" dirty="0" smtClean="0"/>
              <a:t>Оценка перспектив ниши</a:t>
            </a:r>
          </a:p>
          <a:p>
            <a:r>
              <a:rPr lang="ru-RU" dirty="0" smtClean="0"/>
              <a:t>Здесь уже оценивается более узкая специфика ниши. То есть строительство – широкая ниша, дома под ключ в … области – более узкая.</a:t>
            </a:r>
          </a:p>
          <a:p>
            <a:r>
              <a:rPr lang="ru-RU" dirty="0" smtClean="0"/>
              <a:t>Именно идею этой узкой специализации оценивают инвесторы. Из-за того, что они когда-то прошли подобный путь, эти люди знают, какие подводные камни встретятся на пути, и насколько легко будет взять свой рынок. Этот этап самый субъективный, и сводится к тому «много возможностей» или «все занято».</a:t>
            </a:r>
          </a:p>
          <a:p>
            <a:pPr>
              <a:buNone/>
            </a:pPr>
            <a:r>
              <a:rPr lang="ru-RU" b="1" dirty="0" smtClean="0"/>
              <a:t>Работа с прямыми конкурентами</a:t>
            </a:r>
          </a:p>
          <a:p>
            <a:pPr>
              <a:buNone/>
            </a:pPr>
            <a:r>
              <a:rPr lang="ru-RU" dirty="0" smtClean="0"/>
              <a:t>Взаимодействие с прямыми конкурентами, которые существуют гораздо дольше вашей компании. Как вы сможете подтолкнуть потребителя к покупке именно ваших товаров, или использованию ваших услуг. Как вы сможете бороться с большими компаниями.</a:t>
            </a:r>
          </a:p>
          <a:p>
            <a:pPr>
              <a:buNone/>
            </a:pPr>
            <a:r>
              <a:rPr lang="ru-RU" dirty="0" smtClean="0"/>
              <a:t>Инвесторы в большинстве случае сами примерно представляют себе ответ на этот вопрос. И их здравый смысл редко вяжется с инвестиционными проектами бизнесменов. Именно поэтому нужно предлагать здравые идеи, основанные на анализе деятельности конкурентов.</a:t>
            </a:r>
          </a:p>
          <a:p>
            <a:pPr>
              <a:buNone/>
            </a:pPr>
            <a:r>
              <a:rPr lang="ru-RU" dirty="0" smtClean="0"/>
              <a:t>«Использование социальных сетей и </a:t>
            </a:r>
            <a:r>
              <a:rPr lang="ru-RU" dirty="0" err="1" smtClean="0"/>
              <a:t>интернет-ресурсов</a:t>
            </a:r>
            <a:r>
              <a:rPr lang="ru-RU" dirty="0" smtClean="0"/>
              <a:t> как метод привлечения клиентов» – не то, что захотят услышать в производственном бизнесе.</a:t>
            </a:r>
          </a:p>
          <a:p>
            <a:pPr>
              <a:buNone/>
            </a:pPr>
            <a:r>
              <a:rPr lang="ru-RU" b="1" dirty="0" smtClean="0"/>
              <a:t>За счет чего компания будет получать прибыль</a:t>
            </a:r>
          </a:p>
          <a:p>
            <a:pPr>
              <a:buNone/>
            </a:pPr>
            <a:r>
              <a:rPr lang="ru-RU" dirty="0" smtClean="0"/>
              <a:t>Самый неоднозначный вопрос, который должен включать в себя анализ всех предыдущих пунктов. То есть – что за ниша, насколько ваш продукт особенный, чем вы выделяетесь на фоне конкурентов, как все это поможет вам получить прибыль.</a:t>
            </a:r>
          </a:p>
          <a:p>
            <a:pPr>
              <a:buNone/>
            </a:pPr>
            <a:r>
              <a:rPr lang="ru-RU" dirty="0" smtClean="0"/>
              <a:t>Здесь главную роль играют цифры. Стоимость привлечения клиента, </a:t>
            </a:r>
            <a:r>
              <a:rPr lang="ru-RU" dirty="0" smtClean="0">
                <a:hlinkClick r:id="rId2"/>
              </a:rPr>
              <a:t>себестоимость товаров</a:t>
            </a:r>
            <a:r>
              <a:rPr lang="ru-RU" dirty="0" smtClean="0"/>
              <a:t> или </a:t>
            </a:r>
            <a:r>
              <a:rPr lang="ru-RU" dirty="0" smtClean="0">
                <a:hlinkClick r:id="rId3"/>
              </a:rPr>
              <a:t>услуг</a:t>
            </a:r>
            <a:r>
              <a:rPr lang="ru-RU" dirty="0" smtClean="0"/>
              <a:t>, доход в одного клиента, дополнительные продажи и так далее.</a:t>
            </a:r>
          </a:p>
          <a:p>
            <a:pPr>
              <a:buNone/>
            </a:pPr>
            <a:r>
              <a:rPr lang="ru-RU" b="1" dirty="0" smtClean="0"/>
              <a:t>Мониторинг инвестиционных проектов </a:t>
            </a:r>
            <a:r>
              <a:rPr lang="ru-RU" dirty="0" smtClean="0"/>
              <a:t>– важный этап для инвестора. Вы должны отслеживать, как развивается компания, в которую вы вложили собственные средства. </a:t>
            </a:r>
            <a:r>
              <a:rPr lang="ru-RU" i="1" dirty="0" smtClean="0"/>
              <a:t>Сделать это можно сразу по двум направлениям: </a:t>
            </a:r>
            <a:endParaRPr lang="ru-RU" dirty="0" smtClean="0"/>
          </a:p>
          <a:p>
            <a:pPr lvl="0"/>
            <a:r>
              <a:rPr lang="ru-RU" dirty="0" smtClean="0"/>
              <a:t>Финансовая отчетность;</a:t>
            </a:r>
          </a:p>
          <a:p>
            <a:pPr lvl="0"/>
            <a:r>
              <a:rPr lang="ru-RU" dirty="0" smtClean="0"/>
              <a:t>Текущее состояние.</a:t>
            </a:r>
          </a:p>
          <a:p>
            <a:pPr>
              <a:buNone/>
            </a:pPr>
            <a:r>
              <a:rPr lang="ru-RU" dirty="0" smtClean="0"/>
              <a:t>Анализировать финансовую отчетность нужно после каждого отчетного периода – т. е. не реже чем раз в квартал. Это позволяет следить за основными показателями доходности, на какие статьи расходов идет основная часть денежных средств и куда направляется капитал.</a:t>
            </a:r>
          </a:p>
          <a:p>
            <a:pPr>
              <a:buNone/>
            </a:pPr>
            <a:r>
              <a:rPr lang="ru-RU" dirty="0" smtClean="0"/>
              <a:t>Анализировать финансовую отчетность можно в рамках отчетности внутри предприятия – различные отчеты по продажам, анализам рынка и прочей деятельностью аналитиков.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Кредитование инвестиционных проектов</a:t>
            </a:r>
          </a:p>
          <a:p>
            <a:pPr>
              <a:buNone/>
            </a:pPr>
            <a:r>
              <a:rPr lang="ru-RU" b="1" dirty="0" smtClean="0"/>
              <a:t>Инвестиционное кредитование</a:t>
            </a:r>
          </a:p>
          <a:p>
            <a:pPr>
              <a:buNone/>
            </a:pPr>
            <a:r>
              <a:rPr lang="ru-RU" dirty="0" smtClean="0"/>
              <a:t>Инвестиционное кредитование – долгосрочное вложение денежных средств. По факту это вливание большой суммы денежных средств на длительный срок в уже действующее предприятие.</a:t>
            </a:r>
          </a:p>
          <a:p>
            <a:pPr>
              <a:buNone/>
            </a:pPr>
            <a:r>
              <a:rPr lang="ru-RU" dirty="0" smtClean="0"/>
              <a:t>Банки с охотой идут на такие вложения только потому, что работающие предприятия уже показали свои результаты и их поведение проще спрогнозировать. Тем более это уже простая и объезженная схема – проанализировать по своим схемам финансовую устойчивость компании, просчитать основные показатели и если они больше требуемых единиц – выдать кредит.</a:t>
            </a:r>
          </a:p>
          <a:p>
            <a:pPr>
              <a:buNone/>
            </a:pPr>
            <a:r>
              <a:rPr lang="ru-RU" dirty="0" smtClean="0"/>
              <a:t>Что касается рисков, то в данном случае они минимальны. Кредитные организации проводят анализ заемщика на основе его показателей за отчетные периоды и формируют оценку его финансового состояния на многие годы вперед. Также в случае невыплаты, кредитор будет претендовать на долю предприятия, что тоже существенно понижает риски.</a:t>
            </a:r>
          </a:p>
          <a:p>
            <a:pPr>
              <a:buNone/>
            </a:pPr>
            <a:r>
              <a:rPr lang="ru-RU" b="1" dirty="0" smtClean="0"/>
              <a:t>Проектное кредитование</a:t>
            </a:r>
          </a:p>
          <a:p>
            <a:pPr>
              <a:buNone/>
            </a:pPr>
            <a:r>
              <a:rPr lang="ru-RU" dirty="0" smtClean="0"/>
              <a:t>Проектное кредитование – вложение в инвестиционные проекты. При этом в таких случаях банк берет на себя часть рисков, ведь заемщик только в случае реализации проекта сможет рассчитывать на возврат своих инвестиций. Одна из самых непопулярных форм кредитования в России.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2400" i="1" dirty="0" smtClean="0"/>
              <a:t>Задачи инвестиционного проекта: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Исследовать объект вложений;</a:t>
            </a:r>
          </a:p>
          <a:p>
            <a:pPr lvl="0"/>
            <a:r>
              <a:rPr lang="ru-RU" dirty="0" smtClean="0"/>
              <a:t>Определить, насколько привлекателен проект для </a:t>
            </a:r>
            <a:r>
              <a:rPr lang="ru-RU" dirty="0" smtClean="0">
                <a:hlinkClick r:id="rId2"/>
              </a:rPr>
              <a:t>инвестиций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Рассчитать и проанализировать финансовые показатели;</a:t>
            </a:r>
          </a:p>
          <a:p>
            <a:pPr lvl="0"/>
            <a:r>
              <a:rPr lang="ru-RU" dirty="0" smtClean="0"/>
              <a:t>Минимизировать риски потери средств;</a:t>
            </a:r>
          </a:p>
          <a:p>
            <a:pPr lvl="0"/>
            <a:r>
              <a:rPr lang="ru-RU" dirty="0" smtClean="0"/>
              <a:t>Достичь максимальной финансовой отдачи через определенный период времени.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Оценка рисков инвестиционных проектов</a:t>
            </a:r>
          </a:p>
          <a:p>
            <a:pPr>
              <a:buNone/>
            </a:pPr>
            <a:r>
              <a:rPr lang="ru-RU" dirty="0" smtClean="0"/>
              <a:t>Оценка рисков – индивидуальная процедура работы с инвестиционным проектом у каждого заемщика.</a:t>
            </a:r>
          </a:p>
          <a:p>
            <a:pPr>
              <a:buNone/>
            </a:pPr>
            <a:r>
              <a:rPr lang="ru-RU" i="1" dirty="0" smtClean="0"/>
              <a:t>На рискованность проекта влияет:</a:t>
            </a:r>
            <a:endParaRPr lang="ru-RU" dirty="0" smtClean="0"/>
          </a:p>
          <a:p>
            <a:pPr lvl="0"/>
            <a:r>
              <a:rPr lang="ru-RU" dirty="0" smtClean="0"/>
              <a:t>Объем инвестиций;</a:t>
            </a:r>
          </a:p>
          <a:p>
            <a:pPr lvl="0"/>
            <a:r>
              <a:rPr lang="ru-RU" dirty="0" smtClean="0"/>
              <a:t>Срок окупаемости;</a:t>
            </a:r>
          </a:p>
          <a:p>
            <a:pPr lvl="0"/>
            <a:r>
              <a:rPr lang="ru-RU" dirty="0" smtClean="0"/>
              <a:t>Вероятная доходность;</a:t>
            </a:r>
          </a:p>
          <a:p>
            <a:pPr lvl="0"/>
            <a:r>
              <a:rPr lang="ru-RU" dirty="0" smtClean="0"/>
              <a:t>Прочие факторы</a:t>
            </a:r>
          </a:p>
          <a:p>
            <a:pPr>
              <a:buNone/>
            </a:pPr>
            <a:r>
              <a:rPr lang="ru-RU" dirty="0" smtClean="0"/>
              <a:t>При этом объем инвестиций и срок окупаемости дают полную картину о финансовых рисках. Чем дольше средства будут находиться у заемщика, и чем дольше он будет их выплачивать – тем выше вероятность невыплаты. Следовательно, чем ниже срок предполагаемой окупаемости – тем меньше вероятность возникновения неуплаты.</a:t>
            </a:r>
          </a:p>
          <a:p>
            <a:pPr>
              <a:buNone/>
            </a:pPr>
            <a:r>
              <a:rPr lang="ru-RU" dirty="0" smtClean="0"/>
              <a:t>Вероятная доходность – один из самых спорных параметров. У инвестора и бизнесмена вероятная доходность от бизнеса будет совершенно разная. Но исходя из доходности и будет приниматься решение о финансировании проекта. Каждый инвестор желает получить деньги, и именно поэтому, главное – доходы.</a:t>
            </a:r>
          </a:p>
          <a:p>
            <a:pPr>
              <a:buNone/>
            </a:pPr>
            <a:r>
              <a:rPr lang="ru-RU" i="1" dirty="0" smtClean="0"/>
              <a:t>При этом прочие факторы могут повлиять не меньше. Это </a:t>
            </a:r>
            <a:r>
              <a:rPr lang="ru-RU" i="1" dirty="0" err="1" smtClean="0"/>
              <a:t>брендовые</a:t>
            </a:r>
            <a:r>
              <a:rPr lang="ru-RU" i="1" dirty="0" smtClean="0"/>
              <a:t> риски, </a:t>
            </a:r>
            <a:r>
              <a:rPr lang="ru-RU" i="1" dirty="0" err="1" smtClean="0"/>
              <a:t>репутационные</a:t>
            </a:r>
            <a:r>
              <a:rPr lang="ru-RU" i="1" dirty="0" smtClean="0"/>
              <a:t>, конкурентные и т. д. Их так много, что только успешные инвесторы могут перечислить все и охарактеризовать те, с которыми работают. Главные – ниша, конкуренты, продукт.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Финансовый потенциал инвестиционной деятельности в реальном </a:t>
            </a:r>
            <a:r>
              <a:rPr lang="ru-RU" sz="2000" b="1" dirty="0" smtClean="0"/>
              <a:t>секторе российской </a:t>
            </a:r>
            <a:r>
              <a:rPr lang="ru-RU" sz="2000" b="1" dirty="0"/>
              <a:t>экономики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b="1" dirty="0" smtClean="0"/>
              <a:t>Внутренние </a:t>
            </a:r>
            <a:r>
              <a:rPr lang="ru-RU" sz="2800" b="1" dirty="0"/>
              <a:t>источники </a:t>
            </a:r>
            <a:r>
              <a:rPr lang="ru-RU" sz="2800" b="1" dirty="0" smtClean="0"/>
              <a:t>финансирования.</a:t>
            </a:r>
          </a:p>
          <a:p>
            <a:pPr marL="0" indent="0">
              <a:buNone/>
            </a:pPr>
            <a:r>
              <a:rPr lang="ru-RU" sz="2800" b="1" dirty="0" smtClean="0"/>
              <a:t>2</a:t>
            </a:r>
            <a:r>
              <a:rPr lang="ru-RU" sz="2800" b="1" dirty="0"/>
              <a:t>. Финансирование через механизмы рынка капитала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r>
              <a:rPr lang="ru-RU" sz="2800" b="1" dirty="0"/>
              <a:t>3. Привлечение капитала через кредитный рынок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r>
              <a:rPr lang="ru-RU" sz="2800" b="1" dirty="0"/>
              <a:t>4. Бюджетное финансирование</a:t>
            </a:r>
            <a:r>
              <a:rPr lang="ru-RU" sz="2800" b="1" dirty="0" smtClean="0"/>
              <a:t>.</a:t>
            </a:r>
          </a:p>
          <a:p>
            <a:pPr marL="0" indent="0">
              <a:buNone/>
            </a:pPr>
            <a:r>
              <a:rPr lang="ru-RU" sz="2800" b="1" dirty="0"/>
              <a:t>5. Прочие схемы финансирования.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4525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Особенности инвестиционного проекта </a:t>
            </a:r>
            <a:r>
              <a:rPr lang="ru-RU" dirty="0" smtClean="0"/>
              <a:t>заключаются в том, что весь процесс формирования комплекса мероприятий, направленных на получение прибыли, не гарантирует положительных результатов. В инвестициях и инвестиционных проектах существуют значительные риски, поэтому выделяют два вида подобной деятельности: </a:t>
            </a:r>
            <a:br>
              <a:rPr lang="ru-RU" dirty="0" smtClean="0"/>
            </a:br>
            <a:endParaRPr lang="ru-RU" dirty="0" smtClean="0"/>
          </a:p>
          <a:p>
            <a:pPr lvl="0"/>
            <a:r>
              <a:rPr lang="ru-RU" dirty="0" err="1" smtClean="0"/>
              <a:t>Безрисковые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Рисковые (</a:t>
            </a:r>
            <a:r>
              <a:rPr lang="ru-RU" dirty="0" smtClean="0">
                <a:hlinkClick r:id="rId2"/>
              </a:rPr>
              <a:t>венчурные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Если вкладчик выбирает </a:t>
            </a:r>
            <a:r>
              <a:rPr lang="ru-RU" dirty="0" err="1" smtClean="0"/>
              <a:t>безрисковый</a:t>
            </a:r>
            <a:r>
              <a:rPr lang="ru-RU" dirty="0" smtClean="0"/>
              <a:t> инвестиционный проект, то он уменьшает вероятность неудачного исхода до нуля. Специалисты называют такой заработок "абстрактным", так как всегда остается даже минимальный риск потерять деньги.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Понятие рискового (венчурного) инвестиционного проекта говорит о высокой вероятности потери денег. Для подстраховки капитал распределяется между разными сферами, чтобы хотя бы часть денег сохранилась. Преимущество последней формы – в высоком заработке. Если вкладчик правильно составит инвестиционный портфель, то потерянная сумма будет незначительной в сравнении с полученной.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Участники инвестиционного проекта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Их состав определяется несколькими факторами:</a:t>
            </a:r>
            <a:endParaRPr lang="ru-RU" dirty="0" smtClean="0"/>
          </a:p>
          <a:p>
            <a:pPr lvl="0"/>
            <a:r>
              <a:rPr lang="ru-RU" dirty="0" smtClean="0"/>
              <a:t>Тонкостями проекта: его спецификой, сложностью и так далее;</a:t>
            </a:r>
          </a:p>
          <a:p>
            <a:pPr lvl="0"/>
            <a:r>
              <a:rPr lang="ru-RU" dirty="0" smtClean="0"/>
              <a:t>Финансовыми возможностями заказчика: насколько он обеспечен нужным оборудованием, техникой, материалами;</a:t>
            </a:r>
          </a:p>
          <a:p>
            <a:pPr lvl="0"/>
            <a:r>
              <a:rPr lang="ru-RU" dirty="0" smtClean="0"/>
              <a:t>Уровнем технологической сложности проекта.</a:t>
            </a:r>
          </a:p>
          <a:p>
            <a:pPr>
              <a:buNone/>
            </a:pPr>
            <a:r>
              <a:rPr lang="ru-RU" dirty="0" smtClean="0"/>
              <a:t>Если давать общее определение, то оно звучит так: </a:t>
            </a:r>
          </a:p>
          <a:p>
            <a:pPr>
              <a:buNone/>
            </a:pPr>
            <a:r>
              <a:rPr lang="ru-RU" dirty="0" smtClean="0"/>
              <a:t>участниками проекта называют физических или </a:t>
            </a:r>
            <a:r>
              <a:rPr lang="ru-RU" dirty="0" smtClean="0">
                <a:hlinkClick r:id="rId2"/>
              </a:rPr>
              <a:t>юридических лиц</a:t>
            </a:r>
            <a:r>
              <a:rPr lang="ru-RU" dirty="0" smtClean="0"/>
              <a:t>, привлеченных к его реализации, либо заинтересованных в получении результата.</a:t>
            </a:r>
          </a:p>
          <a:p>
            <a:pPr>
              <a:buNone/>
            </a:pPr>
            <a:r>
              <a:rPr lang="ru-RU" i="1" dirty="0" smtClean="0"/>
              <a:t>В зависимости от того, насколько участники вовлечены в проект, их условно делят на 3 группы:</a:t>
            </a:r>
            <a:endParaRPr lang="ru-RU" dirty="0" smtClean="0"/>
          </a:p>
          <a:p>
            <a:pPr lvl="0"/>
            <a:r>
              <a:rPr lang="ru-RU" dirty="0" smtClean="0"/>
              <a:t>Основная группа – те, кто занят разработкой и созданием проекта;</a:t>
            </a:r>
          </a:p>
          <a:p>
            <a:pPr lvl="0"/>
            <a:r>
              <a:rPr lang="ru-RU" dirty="0" smtClean="0"/>
              <a:t>Расширенная группа – способствующие реализации целей проекта, но не принимающие в нем непосредственного участия;</a:t>
            </a:r>
          </a:p>
          <a:p>
            <a:r>
              <a:rPr lang="ru-RU" dirty="0" smtClean="0"/>
              <a:t>Заинтересованные – это граждане либо организации, которые могут воздействовать на основную и расширенную группы, но напрямую с ними не сотрудничающие (потребители продукции, которая будет получена в итоге).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Ключевые участники инвестиционного проекта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ru-RU" b="1" dirty="0" smtClean="0"/>
              <a:t>Инициатор</a:t>
            </a:r>
            <a:r>
              <a:rPr lang="ru-RU" dirty="0" smtClean="0"/>
              <a:t> – лицо, которое является автором самой идеи проекта. Часто инициатор и заказчик – одно лицо.</a:t>
            </a:r>
          </a:p>
          <a:p>
            <a:pPr lvl="0"/>
            <a:r>
              <a:rPr lang="ru-RU" b="1" dirty="0" smtClean="0"/>
              <a:t>Заказчик</a:t>
            </a:r>
            <a:r>
              <a:rPr lang="ru-RU" dirty="0" smtClean="0"/>
              <a:t> – юридическое или физическое лицо, заинтересованное в том, чтобы проект был осуществлен. Заказчики вкладывают в его реализацию собственные средства, а также привлекают их со стороны;</a:t>
            </a:r>
          </a:p>
          <a:p>
            <a:pPr lvl="0"/>
            <a:r>
              <a:rPr lang="ru-RU" b="1" dirty="0" smtClean="0"/>
              <a:t>Инвестор</a:t>
            </a:r>
            <a:r>
              <a:rPr lang="ru-RU" dirty="0" smtClean="0"/>
              <a:t> – юридическое или </a:t>
            </a:r>
            <a:r>
              <a:rPr lang="ru-RU" dirty="0" err="1" smtClean="0"/>
              <a:t>физлицо</a:t>
            </a:r>
            <a:r>
              <a:rPr lang="ru-RU" dirty="0" smtClean="0"/>
              <a:t>, которое вкладывает средства в проект. Инвесторами могут выступать заказчики проекта, банковские организации, различные инвестиционные фонды и так далее;</a:t>
            </a:r>
          </a:p>
          <a:p>
            <a:pPr lvl="0"/>
            <a:r>
              <a:rPr lang="ru-RU" b="1" dirty="0" smtClean="0"/>
              <a:t>Руководитель</a:t>
            </a:r>
            <a:r>
              <a:rPr lang="ru-RU" dirty="0" smtClean="0"/>
              <a:t> – фигура, являющаяся ключевой в разработке и создании проекта. Именно он отвечает за его итоги.</a:t>
            </a:r>
          </a:p>
          <a:p>
            <a:pPr lvl="0"/>
            <a:r>
              <a:rPr lang="ru-RU" b="1" dirty="0" smtClean="0"/>
              <a:t>Команда</a:t>
            </a:r>
            <a:r>
              <a:rPr lang="ru-RU" dirty="0" smtClean="0"/>
              <a:t> – специалисты, которые выполняют ряд специфических обязанностей, подчиняющиеся непосредственно руководителю проекта;</a:t>
            </a:r>
          </a:p>
          <a:p>
            <a:pPr lvl="0"/>
            <a:r>
              <a:rPr lang="ru-RU" b="1" dirty="0" err="1" smtClean="0"/>
              <a:t>Контрактор</a:t>
            </a:r>
            <a:r>
              <a:rPr lang="ru-RU" dirty="0" smtClean="0"/>
              <a:t> – проще говоря, подрядчик. Отвечает за непосредственное выполнение работ;</a:t>
            </a:r>
          </a:p>
          <a:p>
            <a:pPr lvl="0"/>
            <a:r>
              <a:rPr lang="ru-RU" b="1" dirty="0" smtClean="0"/>
              <a:t>Спонсор</a:t>
            </a:r>
            <a:r>
              <a:rPr lang="ru-RU" dirty="0" smtClean="0"/>
              <a:t> – лицо, которое курирует проект от имени заказчика, контролирует деятельность руководителя;</a:t>
            </a:r>
          </a:p>
          <a:p>
            <a:pPr lvl="0"/>
            <a:r>
              <a:rPr lang="ru-RU" b="1" dirty="0" smtClean="0"/>
              <a:t>Контролирующие органы</a:t>
            </a:r>
            <a:r>
              <a:rPr lang="ru-RU" dirty="0" smtClean="0"/>
              <a:t> – обеспечивают надзор за соблюдением экологического законодательства, пожарных и санитарных норм;</a:t>
            </a:r>
          </a:p>
          <a:p>
            <a:pPr lvl="0"/>
            <a:r>
              <a:rPr lang="ru-RU" b="1" dirty="0" smtClean="0"/>
              <a:t>Лицензиар</a:t>
            </a:r>
            <a:r>
              <a:rPr lang="ru-RU" dirty="0" smtClean="0"/>
              <a:t> – учреждение или организация, которая осуществляет выдачу лицензий на различные виды работ;</a:t>
            </a:r>
          </a:p>
          <a:p>
            <a:pPr lvl="0"/>
            <a:r>
              <a:rPr lang="ru-RU" b="1" dirty="0" smtClean="0"/>
              <a:t>Поставщик</a:t>
            </a:r>
            <a:r>
              <a:rPr lang="ru-RU" dirty="0" smtClean="0"/>
              <a:t> – организация, которая снабжает проект материалами, инструментами, транспортом. Часто поставщиками являются </a:t>
            </a:r>
            <a:r>
              <a:rPr lang="ru-RU" dirty="0" err="1" smtClean="0"/>
              <a:t>контракторы</a:t>
            </a:r>
            <a:r>
              <a:rPr lang="ru-RU" dirty="0" smtClean="0"/>
              <a:t>;</a:t>
            </a:r>
          </a:p>
          <a:p>
            <a:pPr lvl="0"/>
            <a:r>
              <a:rPr lang="ru-RU" b="1" dirty="0" smtClean="0"/>
              <a:t>Потребители</a:t>
            </a:r>
            <a:r>
              <a:rPr lang="ru-RU" dirty="0" smtClean="0"/>
              <a:t> – лица, которые будут покупать конечный продукт. Эта категория участников определяет спрос на результат проекта.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Типы инвестиционных проектов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b="1" dirty="0" smtClean="0"/>
              <a:t>Производственным</a:t>
            </a:r>
            <a:r>
              <a:rPr lang="ru-RU" dirty="0" smtClean="0"/>
              <a:t>. Капитал вкладчика направляется на модернизацию, постройку новых или расширение действующих производств с целью получения прибыли от создания продукции. Применим ко всем сферам экономики.</a:t>
            </a:r>
          </a:p>
          <a:p>
            <a:pPr lvl="0"/>
            <a:r>
              <a:rPr lang="ru-RU" b="1" dirty="0" smtClean="0"/>
              <a:t>Научно-техническим</a:t>
            </a:r>
            <a:r>
              <a:rPr lang="ru-RU" dirty="0" smtClean="0"/>
              <a:t>. Это инвестиции в разработку, создание и последующее тестирование аппаратов, оборудования, технологий и процессов. Такие проекты могут длиться дольше остальных, поэтому их называют долгосрочными.</a:t>
            </a:r>
          </a:p>
          <a:p>
            <a:pPr lvl="0"/>
            <a:r>
              <a:rPr lang="ru-RU" b="1" dirty="0" smtClean="0"/>
              <a:t>Коммерческими</a:t>
            </a:r>
            <a:r>
              <a:rPr lang="ru-RU" dirty="0" smtClean="0"/>
              <a:t>. Вид инвестирования, подразумевающий покупку и перепродажу движимого и </a:t>
            </a:r>
            <a:r>
              <a:rPr lang="ru-RU" dirty="0" smtClean="0">
                <a:hlinkClick r:id="rId2"/>
              </a:rPr>
              <a:t>недвижимого имущества</a:t>
            </a:r>
            <a:r>
              <a:rPr lang="ru-RU" dirty="0" smtClean="0"/>
              <a:t> с повышенной стоимостью.</a:t>
            </a:r>
          </a:p>
          <a:p>
            <a:pPr lvl="0"/>
            <a:r>
              <a:rPr lang="ru-RU" b="1" dirty="0" smtClean="0"/>
              <a:t>Финансовыми</a:t>
            </a:r>
            <a:r>
              <a:rPr lang="ru-RU" dirty="0" smtClean="0"/>
              <a:t>. Это экономические инвестиционные проекты, где вкладчик покупает ценные бумаги для формирования собственного портфеля с целью последующей реализации на бирже по повышенной стоимости.</a:t>
            </a:r>
          </a:p>
          <a:p>
            <a:pPr lvl="0"/>
            <a:r>
              <a:rPr lang="ru-RU" b="1" dirty="0" smtClean="0"/>
              <a:t>Экологическими</a:t>
            </a:r>
            <a:r>
              <a:rPr lang="ru-RU" dirty="0" smtClean="0"/>
              <a:t>. Итогом таких вкладов становятся природоохранные объекты. Это также долгосрочная инвестиция.</a:t>
            </a:r>
          </a:p>
          <a:p>
            <a:pPr lvl="0"/>
            <a:r>
              <a:rPr lang="ru-RU" b="1" dirty="0" smtClean="0"/>
              <a:t>Социальными</a:t>
            </a:r>
            <a:r>
              <a:rPr lang="ru-RU" dirty="0" smtClean="0"/>
              <a:t>. Это проекты, которые в качестве конечной цели признают не получение денежных средств, а улучшение состояния в образовании, спорте, здравоохранении, культуре и других подобных сферах жизни.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715436" cy="628654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Виды инвестиционных проектов имеют 5 критериев отбора. </a:t>
            </a:r>
          </a:p>
          <a:p>
            <a:pPr>
              <a:buNone/>
            </a:pPr>
            <a:r>
              <a:rPr lang="ru-RU" dirty="0" smtClean="0"/>
              <a:t>Первоначально они делятся по инвестиционным целям: </a:t>
            </a:r>
          </a:p>
          <a:p>
            <a:pPr lvl="0"/>
            <a:r>
              <a:rPr lang="ru-RU" dirty="0" smtClean="0"/>
              <a:t>Наращивание объема производства определенного продукта;</a:t>
            </a:r>
          </a:p>
          <a:p>
            <a:pPr lvl="0"/>
            <a:r>
              <a:rPr lang="ru-RU" dirty="0" smtClean="0"/>
              <a:t>Увеличение линейки продуктового изделия;</a:t>
            </a:r>
          </a:p>
          <a:p>
            <a:pPr lvl="0"/>
            <a:r>
              <a:rPr lang="ru-RU" dirty="0" smtClean="0"/>
              <a:t>Повышение качественных характеристик выбранного продукта;</a:t>
            </a:r>
          </a:p>
          <a:p>
            <a:pPr lvl="0"/>
            <a:r>
              <a:rPr lang="ru-RU" dirty="0" smtClean="0"/>
              <a:t>Оптимизация затрат на изготовление требуемых изделий;</a:t>
            </a:r>
          </a:p>
          <a:p>
            <a:pPr lvl="0"/>
            <a:r>
              <a:rPr lang="ru-RU" dirty="0" smtClean="0"/>
              <a:t>Социальная направленность.</a:t>
            </a:r>
          </a:p>
          <a:p>
            <a:pPr>
              <a:buNone/>
            </a:pPr>
            <a:r>
              <a:rPr lang="ru-RU" dirty="0" smtClean="0"/>
              <a:t>Далее инвестиционные проекты, если говорить кратко, разделяют по количеству времени, затраченному на инвестирование: </a:t>
            </a:r>
          </a:p>
          <a:p>
            <a:pPr lvl="0"/>
            <a:r>
              <a:rPr lang="ru-RU" dirty="0" smtClean="0"/>
              <a:t>Долговременное размещение финансов — от 3 лет.</a:t>
            </a:r>
          </a:p>
          <a:p>
            <a:pPr lvl="0"/>
            <a:r>
              <a:rPr lang="ru-RU" dirty="0" smtClean="0"/>
              <a:t>Среднесрочное вложение средств — до 3 лет.</a:t>
            </a:r>
          </a:p>
          <a:p>
            <a:pPr lvl="0"/>
            <a:r>
              <a:rPr lang="ru-RU" dirty="0" smtClean="0"/>
              <a:t>Кратковременное размещение капитала — до 1 года.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Понимание понятия "инвестиционного проекта" также имеет отношение и к объему вложенных средств. Так, виды инвестиционных проектов имеют следующее разделение по количеству вложений:</a:t>
            </a:r>
          </a:p>
          <a:p>
            <a:pPr lvl="0"/>
            <a:r>
              <a:rPr lang="ru-RU" dirty="0" smtClean="0"/>
              <a:t>Большой инвестиционный объем от $1 млн. В качестве направления для инвестирования выступают огромные предприятия для насыщения спроса на локальном и внешнем рынках.</a:t>
            </a:r>
          </a:p>
          <a:p>
            <a:pPr lvl="0"/>
            <a:r>
              <a:rPr lang="ru-RU" dirty="0" smtClean="0"/>
              <a:t>Средний объем инвестиционных средств — до $1 млн. Обычно это локальные проекты, направленные на модернизацию производства определенных продуктов.</a:t>
            </a:r>
          </a:p>
          <a:p>
            <a:pPr lvl="0"/>
            <a:r>
              <a:rPr lang="ru-RU" dirty="0" smtClean="0"/>
              <a:t>Малочисленные инвестиции — до $100 тыс. Чаще всего предназначаются для увеличения объемов выпускаемой продукции. Обычно размещаются на небольшой срок.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Далее </a:t>
            </a:r>
            <a:r>
              <a:rPr lang="ru-RU" dirty="0" err="1" smtClean="0"/>
              <a:t>инвест-проекты</a:t>
            </a:r>
            <a:r>
              <a:rPr lang="ru-RU" dirty="0" smtClean="0"/>
              <a:t> делятся по своей направленности: </a:t>
            </a:r>
          </a:p>
          <a:p>
            <a:pPr lvl="0"/>
            <a:r>
              <a:rPr lang="ru-RU" dirty="0" smtClean="0"/>
              <a:t>Проекты коммерческого характера, направленные на извлечение дохода. То есть экономические инвестиционные проекты.</a:t>
            </a:r>
          </a:p>
          <a:p>
            <a:pPr lvl="0"/>
            <a:r>
              <a:rPr lang="ru-RU" dirty="0" smtClean="0"/>
              <a:t>Социальная направленность, предназначающаяся для улучшения жизни населения.</a:t>
            </a:r>
          </a:p>
          <a:p>
            <a:pPr lvl="0"/>
            <a:r>
              <a:rPr lang="ru-RU" dirty="0" smtClean="0"/>
              <a:t>Проекты, имеющие отношение к экологии.</a:t>
            </a:r>
          </a:p>
          <a:p>
            <a:pPr lvl="0"/>
            <a:r>
              <a:rPr lang="ru-RU" dirty="0" smtClean="0"/>
              <a:t>Иные проекты.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Если брать за основу позицию инвестора, то дальнейшее разделение выглядит следующим образом: </a:t>
            </a:r>
          </a:p>
          <a:p>
            <a:pPr lvl="0"/>
            <a:r>
              <a:rPr lang="ru-RU" dirty="0" err="1" smtClean="0"/>
              <a:t>Гос</a:t>
            </a:r>
            <a:r>
              <a:rPr lang="ru-RU" dirty="0" smtClean="0"/>
              <a:t>. производственные организации.</a:t>
            </a:r>
          </a:p>
          <a:p>
            <a:pPr lvl="0"/>
            <a:r>
              <a:rPr lang="ru-RU" dirty="0" smtClean="0"/>
              <a:t>Коалиционное производство.</a:t>
            </a:r>
          </a:p>
          <a:p>
            <a:pPr lvl="0"/>
            <a:r>
              <a:rPr lang="ru-RU" dirty="0" smtClean="0"/>
              <a:t>Иностранные вкладчики.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/>
              <a:t>Этапы реализации инвестиционного проекта</a:t>
            </a:r>
            <a:endParaRPr lang="ru-RU" dirty="0" smtClean="0"/>
          </a:p>
          <a:p>
            <a:pPr lvl="0"/>
            <a:r>
              <a:rPr lang="ru-RU" dirty="0" smtClean="0"/>
              <a:t>Создание бизнес-плана;</a:t>
            </a:r>
          </a:p>
          <a:p>
            <a:pPr lvl="0"/>
            <a:r>
              <a:rPr lang="ru-RU" dirty="0" smtClean="0"/>
              <a:t>Инвестирование;</a:t>
            </a:r>
          </a:p>
          <a:p>
            <a:pPr lvl="0"/>
            <a:r>
              <a:rPr lang="ru-RU" dirty="0" smtClean="0"/>
              <a:t>Эксплуатация.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Суть первого этапа инвестиционного проекта заключается в изучении рынка, оценке затрат и рисков. Здесь же собираются необходимые документы, проводятся маркетинговые исследования. Если вкладчик тратит на это деньги, то их следует отнести к первоначальному взносу.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Инвестиционный этап подразумевает покупку </a:t>
            </a:r>
            <a:r>
              <a:rPr lang="ru-RU" dirty="0" smtClean="0">
                <a:hlinkClick r:id="rId2"/>
              </a:rPr>
              <a:t>акций</a:t>
            </a:r>
            <a:r>
              <a:rPr lang="ru-RU" dirty="0" smtClean="0"/>
              <a:t>, облигаций, движимого и недвижимого имущества. В этот момент владелец капитала уже не может поменять своего решения, так как это приведет к финансовым потерям.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Заканчивается инвестиционный проект эксплуатационным этапом, когда вкладчик начинает получать дивиденды от совершенных покупок. Чем дольше длится этот период, тем больше заработает владелец портфеля. 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Выбрать инвестиционный проект без выполнения этих этапов и получить с него прибыль невозможно, так как отсутствие грамотного анализа и безосновательное распределение денежных средств чаще всего приводит к их потере. 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Как создать инвестиционный проект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Шаг 1. Генерация идеи</a:t>
            </a:r>
          </a:p>
          <a:p>
            <a:pPr>
              <a:buNone/>
            </a:pPr>
            <a:r>
              <a:rPr lang="ru-RU" dirty="0" smtClean="0"/>
              <a:t>В этом этапе создатель проекта изучает все возможные ниши, в которых есть возможность </a:t>
            </a:r>
            <a:r>
              <a:rPr lang="ru-RU" u="sng" dirty="0" smtClean="0">
                <a:hlinkClick r:id="rId2"/>
              </a:rPr>
              <a:t>создать свое дело</a:t>
            </a:r>
            <a:r>
              <a:rPr lang="ru-RU" dirty="0" smtClean="0"/>
              <a:t>, которое принесет стабильно высокий доход. Для этого необходимо начинать анализировать все направления, в которых бизнесмен разбирается в той или иной мере.</a:t>
            </a:r>
          </a:p>
          <a:p>
            <a:pPr>
              <a:buNone/>
            </a:pPr>
            <a:r>
              <a:rPr lang="ru-RU" i="1" dirty="0" smtClean="0"/>
              <a:t>Советы по выбору идеи:</a:t>
            </a:r>
            <a:endParaRPr lang="ru-RU" dirty="0" smtClean="0"/>
          </a:p>
          <a:p>
            <a:pPr lvl="0"/>
            <a:r>
              <a:rPr lang="ru-RU" dirty="0" smtClean="0"/>
              <a:t>Понятность;</a:t>
            </a:r>
          </a:p>
          <a:p>
            <a:pPr lvl="0"/>
            <a:r>
              <a:rPr lang="ru-RU" dirty="0" smtClean="0"/>
              <a:t>Прибыльность;</a:t>
            </a:r>
          </a:p>
          <a:p>
            <a:pPr lvl="0"/>
            <a:r>
              <a:rPr lang="ru-RU" dirty="0" smtClean="0"/>
              <a:t>Окупаемость;</a:t>
            </a:r>
          </a:p>
          <a:p>
            <a:pPr lvl="0"/>
            <a:r>
              <a:rPr lang="ru-RU" dirty="0" smtClean="0">
                <a:hlinkClick r:id="rId3"/>
              </a:rPr>
              <a:t>Рентабельность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Интерес от потребителя;</a:t>
            </a:r>
          </a:p>
          <a:p>
            <a:pPr lvl="0"/>
            <a:r>
              <a:rPr lang="ru-RU" dirty="0" smtClean="0"/>
              <a:t>Своя отличительная черта.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1122</Words>
  <Application>Microsoft Office PowerPoint</Application>
  <PresentationFormat>Экран (4:3)</PresentationFormat>
  <Paragraphs>166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Инвестиционный проект</vt:lpstr>
      <vt:lpstr>Задачи инвестиционного проекта:</vt:lpstr>
      <vt:lpstr>Презентация PowerPoint</vt:lpstr>
      <vt:lpstr>Участники инвестиционного проекта</vt:lpstr>
      <vt:lpstr>Ключевые участники инвестиционного проекта</vt:lpstr>
      <vt:lpstr>Типы инвестиционных проектов</vt:lpstr>
      <vt:lpstr>Презентация PowerPoint</vt:lpstr>
      <vt:lpstr>Презентация PowerPoint</vt:lpstr>
      <vt:lpstr>Как создать инвестиционный проект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Финансовый потенциал инвестиционной деятельности в реальном секторе российской экономики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Инвестиционный проект</dc:title>
  <dc:creator>Alexsandr</dc:creator>
  <cp:lastModifiedBy>Alexsandr</cp:lastModifiedBy>
  <cp:revision>24</cp:revision>
  <dcterms:modified xsi:type="dcterms:W3CDTF">2022-01-15T05:54:23Z</dcterms:modified>
</cp:coreProperties>
</file>