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1-fin.ru/?id=281&amp;t=29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ТЕМА </a:t>
            </a:r>
            <a:r>
              <a:rPr lang="ru-RU" sz="2400" b="1" dirty="0" smtClean="0"/>
              <a:t>9. </a:t>
            </a:r>
            <a:r>
              <a:rPr lang="ru-RU" sz="2400" b="1" dirty="0"/>
              <a:t>ОБЩИЕ ВОПРОСЫ ОПРЕДЕЛЕНИЯ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ЭКОНОМИЧЕСКОЙ ЭФФЕКТИВНОСТИ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ИНВЕСТИЦИОННОГО ПРОЕКТА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9.1</a:t>
            </a:r>
            <a:r>
              <a:rPr lang="ru-RU" b="1" dirty="0"/>
              <a:t>. Общеметодологические </a:t>
            </a:r>
            <a:r>
              <a:rPr lang="ru-RU" b="1" dirty="0" smtClean="0"/>
              <a:t>вопросы экономической </a:t>
            </a:r>
            <a:r>
              <a:rPr lang="ru-RU" b="1" dirty="0"/>
              <a:t>оценки </a:t>
            </a:r>
            <a:r>
              <a:rPr lang="ru-RU" b="1" dirty="0" smtClean="0"/>
              <a:t>инвестиций</a:t>
            </a:r>
          </a:p>
          <a:p>
            <a:pPr marL="0" indent="0">
              <a:buNone/>
            </a:pPr>
            <a:r>
              <a:rPr lang="ru-RU" dirty="0"/>
              <a:t>Д</a:t>
            </a:r>
            <a:r>
              <a:rPr lang="ru-RU" dirty="0" smtClean="0"/>
              <a:t>ве </a:t>
            </a:r>
            <a:r>
              <a:rPr lang="ru-RU" dirty="0"/>
              <a:t>основные группы: методы, не включающие дисконтирование, и методы, включающие дисконтирование.</a:t>
            </a:r>
          </a:p>
          <a:p>
            <a:pPr marL="0" indent="0">
              <a:buNone/>
            </a:pPr>
            <a:r>
              <a:rPr lang="ru-RU" dirty="0"/>
              <a:t>К </a:t>
            </a:r>
            <a:r>
              <a:rPr lang="ru-RU" b="1" i="1" dirty="0"/>
              <a:t>методам, не включающим дисконтирование</a:t>
            </a:r>
            <a:r>
              <a:rPr lang="ru-RU" dirty="0"/>
              <a:t>, относятся следующие:</a:t>
            </a:r>
          </a:p>
          <a:p>
            <a:pPr marL="0" indent="0">
              <a:buNone/>
            </a:pPr>
            <a:r>
              <a:rPr lang="ru-RU" dirty="0"/>
              <a:t>а) метод, основанный на расчете сроков окупаемости инвестиций;</a:t>
            </a:r>
          </a:p>
          <a:p>
            <a:pPr marL="0" indent="0">
              <a:buNone/>
            </a:pPr>
            <a:r>
              <a:rPr lang="ru-RU" dirty="0"/>
              <a:t>б) метод, основанный на определении нормы прибыли на капитал (норма прибыли на капитал);</a:t>
            </a:r>
          </a:p>
          <a:p>
            <a:pPr marL="0" indent="0">
              <a:buNone/>
            </a:pPr>
            <a:r>
              <a:rPr lang="ru-RU" dirty="0"/>
              <a:t>в) метод, основанный на расчете разности между суммой доходов и инвестиционными издержками (единовременными затратами) за весь срок использования инвестиционного проекта, известный под названием «накопленное сальдо денежного потока»;</a:t>
            </a:r>
          </a:p>
          <a:p>
            <a:pPr marL="0" indent="0">
              <a:buNone/>
            </a:pPr>
            <a:r>
              <a:rPr lang="ru-RU" dirty="0"/>
              <a:t>г) метод сравнительной эффективности приведенных затрат на производство продукции;</a:t>
            </a:r>
          </a:p>
          <a:p>
            <a:pPr marL="0" indent="0">
              <a:buNone/>
            </a:pPr>
            <a:r>
              <a:rPr lang="ru-RU" dirty="0"/>
              <a:t>д) метод выбора вариантов капитальных вложений на основе сравнения массы прибыли (метод сравнения прибыли).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0462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Различаются следующие нормы дисконта:</a:t>
            </a:r>
            <a:r>
              <a:rPr lang="ru-RU" b="1" dirty="0"/>
              <a:t> </a:t>
            </a:r>
            <a:r>
              <a:rPr lang="ru-RU" b="1" i="1" dirty="0"/>
              <a:t>коммерческая</a:t>
            </a:r>
            <a:r>
              <a:rPr lang="ru-RU" i="1" dirty="0"/>
              <a:t>,</a:t>
            </a:r>
            <a:r>
              <a:rPr lang="ru-RU" b="1" i="1" dirty="0"/>
              <a:t> </a:t>
            </a:r>
            <a:r>
              <a:rPr lang="ru-RU" i="1" dirty="0"/>
              <a:t>норма дисконта</a:t>
            </a:r>
            <a:r>
              <a:rPr lang="ru-RU" b="1" i="1" dirty="0"/>
              <a:t> участника проекта</a:t>
            </a:r>
            <a:r>
              <a:rPr lang="ru-RU" i="1" dirty="0"/>
              <a:t>,</a:t>
            </a:r>
            <a:r>
              <a:rPr lang="ru-RU" b="1" i="1" dirty="0"/>
              <a:t> социальная</a:t>
            </a:r>
            <a:r>
              <a:rPr lang="ru-RU" b="1" dirty="0"/>
              <a:t> </a:t>
            </a:r>
            <a:r>
              <a:rPr lang="ru-RU" dirty="0"/>
              <a:t>и</a:t>
            </a:r>
            <a:r>
              <a:rPr lang="ru-RU" b="1" dirty="0"/>
              <a:t> </a:t>
            </a:r>
            <a:r>
              <a:rPr lang="ru-RU" b="1" i="1" dirty="0"/>
              <a:t>бюджетная</a:t>
            </a:r>
            <a:r>
              <a:rPr lang="ru-RU" dirty="0"/>
              <a:t>.</a:t>
            </a:r>
          </a:p>
          <a:p>
            <a:r>
              <a:rPr lang="ru-RU" b="1" i="1" dirty="0"/>
              <a:t>Коммерческая норма дисконта</a:t>
            </a:r>
            <a:r>
              <a:rPr lang="ru-RU" dirty="0"/>
              <a:t> применяется при оценке коммерческой эффективности проекта; она определяется с учетом</a:t>
            </a:r>
            <a:r>
              <a:rPr lang="ru-RU" b="1" dirty="0"/>
              <a:t> </a:t>
            </a:r>
            <a:r>
              <a:rPr lang="ru-RU" dirty="0"/>
              <a:t>альтернативной (т.е. связанной с другими проектами) эффективности использования капитала.</a:t>
            </a:r>
          </a:p>
          <a:p>
            <a:r>
              <a:rPr lang="ru-RU" b="1" i="1" dirty="0"/>
              <a:t>Норма дисконта участника проекта</a:t>
            </a:r>
            <a:r>
              <a:rPr lang="ru-RU" dirty="0"/>
              <a:t> отражает эффективность участия в проекте предприятий или иных участников. Она выбирается самими участниками. При отсутствии четких предпочтений в качестве ее можно использовать коммерческую норму дисконта.</a:t>
            </a:r>
          </a:p>
          <a:p>
            <a:r>
              <a:rPr lang="ru-RU" b="1" i="1" dirty="0"/>
              <a:t>Социальная (общественная) норма дисконта</a:t>
            </a:r>
            <a:r>
              <a:rPr lang="ru-RU" dirty="0"/>
              <a:t> используется при расчетах показателей социальной эффективности и характеризует минимальные требования общества к эффективности проектов. Она считается национальным параметром и должна устанавливаться централизованно органами управления экономикой России в увязке с прогнозами экономического и социального развития страны.</a:t>
            </a:r>
          </a:p>
          <a:p>
            <a:r>
              <a:rPr lang="ru-RU" b="1" i="1" dirty="0"/>
              <a:t>Бюджетная норма дисконта</a:t>
            </a:r>
            <a:r>
              <a:rPr lang="ru-RU" dirty="0"/>
              <a:t> используется при расчетах показателей бюджетной эффективности и отражает альтернативную стоимость бюджетных средств. Она устанавливается органами (федеральными или региональными), по заданию которых оценивается бюджетная эффективность ИП.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504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Процедура приведения потока к конечному моменту проводится путем умножения текущих величин потока на шаге </a:t>
            </a:r>
            <a:r>
              <a:rPr lang="en-US" i="1" dirty="0"/>
              <a:t>m</a:t>
            </a:r>
            <a:r>
              <a:rPr lang="ru-RU" dirty="0"/>
              <a:t> на коэффициент компаундирования, отражающий темп приращения капитала при использовании денежных средств в хозяйственном обороте. Такая процедура называется </a:t>
            </a:r>
            <a:r>
              <a:rPr lang="ru-RU" b="1" dirty="0"/>
              <a:t>компаундированием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73858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slide17-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76672"/>
            <a:ext cx="7340633" cy="550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4293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9.8</a:t>
            </a:r>
            <a:r>
              <a:rPr lang="ru-RU" sz="2400" b="1" dirty="0"/>
              <a:t>. Финансовая реализуемость инвестиционного проекта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Финансовая реализуемость инвестиционного проекта</a:t>
            </a:r>
            <a:r>
              <a:rPr lang="ru-RU" dirty="0"/>
              <a:t> – показатель, принимающий два значения – «да» или «нет», характеризующий наличие финансовых возможностей осуществления проекта. Требование финансовой реализуемости определяет необходимый объем финансирования ИП.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3800" b="1" dirty="0" smtClean="0"/>
              <a:t>9.9</a:t>
            </a:r>
            <a:r>
              <a:rPr lang="ru-RU" sz="3800" b="1" dirty="0"/>
              <a:t>. Потребность в </a:t>
            </a:r>
            <a:r>
              <a:rPr lang="ru-RU" sz="3800" b="1" dirty="0" smtClean="0"/>
              <a:t>дополнительном внешнем </a:t>
            </a:r>
            <a:r>
              <a:rPr lang="ru-RU" sz="3800" b="1" dirty="0"/>
              <a:t>финансировании</a:t>
            </a:r>
            <a:endParaRPr lang="ru-RU" sz="3800" dirty="0"/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pPr marL="0" indent="0">
              <a:buNone/>
            </a:pPr>
            <a:r>
              <a:rPr lang="ru-RU" b="1" i="1" dirty="0"/>
              <a:t>Текущие финансовые потребности</a:t>
            </a:r>
            <a:r>
              <a:rPr lang="ru-RU" dirty="0"/>
              <a:t> (ТФП) предприятия представляют собой разницу между средствами, иммобилизованными в запасах сырья, готовой продукции, незавершенного производства, дебиторской задолженности, и кредиторской задолженностью. Разницу между перечисленными текущими активами и текущими пассивами предприятия приходится финансировать за счет собственных оборотных средств или путем заимствований.</a:t>
            </a:r>
          </a:p>
          <a:p>
            <a:pPr marL="0" indent="0">
              <a:buNone/>
            </a:pPr>
            <a:r>
              <a:rPr lang="ru-RU" dirty="0"/>
              <a:t>ТФП – это разница между текущими активами без денежных средств и кредиторской задолженностью.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5299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400" b="1" smtClean="0"/>
              <a:t>9.10</a:t>
            </a:r>
            <a:r>
              <a:rPr lang="ru-RU" sz="2400" b="1" dirty="0"/>
              <a:t>. Показатели </a:t>
            </a:r>
            <a:r>
              <a:rPr lang="ru-RU" sz="2400" b="1" dirty="0" smtClean="0"/>
              <a:t>эффективности инвестиционного </a:t>
            </a:r>
            <a:r>
              <a:rPr lang="ru-RU" sz="2400" b="1" dirty="0"/>
              <a:t>проекта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В качестве основных показателей, используемых для расчетов эффективности ИП, рекомендуются:</a:t>
            </a:r>
          </a:p>
          <a:p>
            <a:pPr marL="0" indent="0">
              <a:buNone/>
            </a:pPr>
            <a:r>
              <a:rPr lang="ru-RU" dirty="0"/>
              <a:t>• чистый доход;</a:t>
            </a:r>
          </a:p>
          <a:p>
            <a:pPr marL="0" indent="0">
              <a:buNone/>
            </a:pPr>
            <a:r>
              <a:rPr lang="ru-RU" dirty="0"/>
              <a:t>• чистый дисконтированный доход;</a:t>
            </a:r>
          </a:p>
          <a:p>
            <a:pPr marL="0" indent="0">
              <a:buNone/>
            </a:pPr>
            <a:r>
              <a:rPr lang="ru-RU" dirty="0"/>
              <a:t>• внутренняя норма доходности;</a:t>
            </a:r>
          </a:p>
          <a:p>
            <a:pPr marL="0" indent="0">
              <a:buNone/>
            </a:pPr>
            <a:r>
              <a:rPr lang="ru-RU" dirty="0"/>
              <a:t>• потребность в дополнительном финансировании (другие названия – </a:t>
            </a:r>
            <a:r>
              <a:rPr lang="ru-RU" i="1" dirty="0"/>
              <a:t>ПФ</a:t>
            </a:r>
            <a:r>
              <a:rPr lang="ru-RU" dirty="0"/>
              <a:t>, стоимость проекта, капитал риска);</a:t>
            </a:r>
          </a:p>
          <a:p>
            <a:pPr marL="0" indent="0">
              <a:buNone/>
            </a:pPr>
            <a:r>
              <a:rPr lang="ru-RU" dirty="0"/>
              <a:t>• индексы доходности затрат и инвестиций;</a:t>
            </a:r>
          </a:p>
          <a:p>
            <a:pPr marL="0" indent="0">
              <a:buNone/>
            </a:pPr>
            <a:r>
              <a:rPr lang="ru-RU" dirty="0"/>
              <a:t>• срок окупаемости;</a:t>
            </a:r>
          </a:p>
          <a:p>
            <a:pPr marL="0" indent="0">
              <a:buNone/>
            </a:pPr>
            <a:r>
              <a:rPr lang="ru-RU" dirty="0"/>
              <a:t>• рентабельность инвестиций;</a:t>
            </a:r>
          </a:p>
          <a:p>
            <a:pPr marL="0" indent="0">
              <a:buNone/>
            </a:pPr>
            <a:r>
              <a:rPr lang="ru-RU" dirty="0"/>
              <a:t>• группа показателей, характеризующих финансовое состояние предприятия – участника проекта.</a:t>
            </a:r>
          </a:p>
          <a:p>
            <a:pPr marL="0" indent="0">
              <a:buNone/>
            </a:pPr>
            <a:r>
              <a:rPr lang="ru-RU" dirty="0"/>
              <a:t>Показатели эффективности рассчитываются на основании денежного потока, конкретные составляющие которого зависят от оцениваемого вида эффективности.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2152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/>
              <a:t>Методы оценки эффективности инвестиций, основанные на дисконтировании</a:t>
            </a:r>
            <a:r>
              <a:rPr lang="ru-RU" dirty="0"/>
              <a:t>:</a:t>
            </a:r>
          </a:p>
          <a:p>
            <a:pPr lvl="0"/>
            <a:r>
              <a:rPr lang="ru-RU" dirty="0"/>
              <a:t>метод чистой приведенной стоимости (метод чистой дисконтированной стоимости, метод чистой текущей стоимости);</a:t>
            </a:r>
          </a:p>
          <a:p>
            <a:pPr lvl="0"/>
            <a:r>
              <a:rPr lang="ru-RU" dirty="0"/>
              <a:t>метод внутренней нормы прибыли;</a:t>
            </a:r>
          </a:p>
          <a:p>
            <a:pPr lvl="0"/>
            <a:r>
              <a:rPr lang="ru-RU" dirty="0"/>
              <a:t>дисконтированный срок окупаемости инвестиций;</a:t>
            </a:r>
          </a:p>
          <a:p>
            <a:pPr lvl="0"/>
            <a:r>
              <a:rPr lang="ru-RU" dirty="0"/>
              <a:t>индекс доходности;</a:t>
            </a:r>
          </a:p>
          <a:p>
            <a:r>
              <a:rPr lang="ru-RU" dirty="0"/>
              <a:t>метод аннуитета.</a:t>
            </a:r>
          </a:p>
        </p:txBody>
      </p:sp>
    </p:spTree>
    <p:extLst>
      <p:ext uri="{BB962C8B-B14F-4D97-AF65-F5344CB8AC3E}">
        <p14:creationId xmlns:p14="http://schemas.microsoft.com/office/powerpoint/2010/main" val="1501246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9.2</a:t>
            </a:r>
            <a:r>
              <a:rPr lang="ru-RU" sz="2700" b="1" dirty="0"/>
              <a:t>. Определение и виды эффективности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b="1" dirty="0"/>
              <a:t>инвестиционных проектов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54461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i="1" dirty="0"/>
              <a:t>Эффективность ИП</a:t>
            </a:r>
            <a:r>
              <a:rPr lang="ru-RU" dirty="0"/>
              <a:t> – категория, отражающая соответствие проекта, порождающего данный ИП, целям и интересам его участников.</a:t>
            </a:r>
          </a:p>
          <a:p>
            <a:pPr marL="0" indent="0">
              <a:buNone/>
            </a:pPr>
            <a:r>
              <a:rPr lang="ru-RU" b="1" dirty="0"/>
              <a:t>Эффективность проекта в целом</a:t>
            </a:r>
            <a:r>
              <a:rPr lang="ru-RU" dirty="0"/>
              <a:t> оценивается с целью определения потенциальной привлекательности проекта для возможных участников и поисков источников финансирования. Она включает в себя:</a:t>
            </a:r>
          </a:p>
          <a:p>
            <a:pPr marL="0" indent="0">
              <a:buNone/>
            </a:pPr>
            <a:r>
              <a:rPr lang="ru-RU" dirty="0"/>
              <a:t>1) общественную (социально-экономическую) эффективность проекта;</a:t>
            </a:r>
          </a:p>
          <a:p>
            <a:pPr marL="0" indent="0">
              <a:buNone/>
            </a:pPr>
            <a:r>
              <a:rPr lang="ru-RU" dirty="0"/>
              <a:t>2) коммерческую эффективность проекта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/>
              <a:t>Эффективность участия в проекте</a:t>
            </a:r>
            <a:r>
              <a:rPr lang="ru-RU" dirty="0"/>
              <a:t> определяется с целью проверки реализуемости ИП и заинтересованности в нем всех его участников.</a:t>
            </a:r>
          </a:p>
          <a:p>
            <a:pPr marL="0" indent="0">
              <a:buNone/>
            </a:pPr>
            <a:r>
              <a:rPr lang="ru-RU" dirty="0"/>
              <a:t>Эффективность участия в проекте включает:</a:t>
            </a:r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i="1" dirty="0"/>
              <a:t>эффективность участия предприятий в проекте</a:t>
            </a:r>
            <a:r>
              <a:rPr lang="ru-RU" dirty="0"/>
              <a:t> (эффективность ИП для предприятий-участников);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i="1" dirty="0"/>
              <a:t>эффективность инвестирования в акции предприятия</a:t>
            </a:r>
            <a:r>
              <a:rPr lang="ru-RU" dirty="0"/>
              <a:t> (эффективность для акционеров акционерных предприятий-участников ИП);</a:t>
            </a:r>
          </a:p>
          <a:p>
            <a:pPr marL="0" indent="0">
              <a:buNone/>
            </a:pPr>
            <a:r>
              <a:rPr lang="ru-RU" dirty="0"/>
              <a:t>3) </a:t>
            </a:r>
            <a:r>
              <a:rPr lang="ru-RU" i="1" dirty="0"/>
              <a:t>эффективность участия в проекте структур более высокого уровня</a:t>
            </a:r>
            <a:r>
              <a:rPr lang="ru-RU" dirty="0"/>
              <a:t> по отношению к предприятиям - участникам ИП, в том числе:</a:t>
            </a:r>
          </a:p>
          <a:p>
            <a:pPr marL="0" indent="0">
              <a:buNone/>
            </a:pPr>
            <a:r>
              <a:rPr lang="ru-RU" dirty="0"/>
              <a:t>- региональную и народнохозяйственную эффективность – для отдельных регионов и народного хозяйства РФ;</a:t>
            </a:r>
          </a:p>
          <a:p>
            <a:pPr marL="0" indent="0">
              <a:buNone/>
            </a:pPr>
            <a:r>
              <a:rPr lang="ru-RU" dirty="0"/>
              <a:t>- отраслевую эффективность – для отдельных отраслей народного хозяйства, финансово-промышленных групп, объединений предприятий и холдинговых структур;</a:t>
            </a:r>
          </a:p>
          <a:p>
            <a:pPr marL="0" indent="0">
              <a:buNone/>
            </a:pPr>
            <a:r>
              <a:rPr lang="ru-RU" dirty="0"/>
              <a:t>4) </a:t>
            </a:r>
            <a:r>
              <a:rPr lang="ru-RU" i="1" dirty="0"/>
              <a:t>бюджетную эффективность</a:t>
            </a:r>
            <a:r>
              <a:rPr lang="ru-RU" dirty="0"/>
              <a:t> ИП (эффективность участия государства в проекте с точки зрения расходов и доходов бюджетов всех уровней</a:t>
            </a:r>
            <a:r>
              <a:rPr lang="ru-RU" dirty="0" smtClean="0"/>
              <a:t>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84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9.3</a:t>
            </a:r>
            <a:r>
              <a:rPr lang="ru-RU" sz="2400" b="1" dirty="0"/>
              <a:t>. Норма дохода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92696"/>
            <a:ext cx="8784976" cy="604867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Первым шагом в определении эффективности ИП является обоснование приемлемой для инвестора нормы дохода как способа количественной оценки его экономического интереса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i="1" dirty="0"/>
              <a:t>Реальная норма дохода</a:t>
            </a:r>
            <a:r>
              <a:rPr lang="ru-RU" b="1" dirty="0"/>
              <a:t> </a:t>
            </a:r>
            <a:r>
              <a:rPr lang="ru-RU" dirty="0"/>
              <a:t>– это норма дохода, которая при отсутствии инфляции обеспечивает такую же доходность от инвестирования средств, что и номинальная норма при наличии инфляции. Первая используется в расчетах эффективности в действующих (постоянных) ценах, вторая – в прогнозных ценах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В российских условиях при выборе нормы дохода предприниматели ориентируются на уровень ставки рефинансирования Центрального банка России, которая приблизительно отражает среднюю стоимость капитала, сложившуюся на финансовом </a:t>
            </a:r>
            <a:r>
              <a:rPr lang="ru-RU" dirty="0" smtClean="0"/>
              <a:t>рынке.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Поскольку определение эффективности проектов проводится в двух видах цен – действующих и прогнозных (без учета инфляции и с учетом инфляции), соответственно надо располагать нормами дохода, сконструированными на базе банковских процентных ставок. Следует иметь в виду, что все объявленные банковские ставки номинальные. Номинальная ставка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ru-RU" dirty="0"/>
              <a:t>рассчитывается по формуле</a:t>
            </a:r>
          </a:p>
          <a:p>
            <a:pPr marL="0" indent="0">
              <a:buNone/>
            </a:pPr>
            <a:r>
              <a:rPr lang="en-US" i="1" dirty="0"/>
              <a:t>N </a:t>
            </a:r>
            <a:r>
              <a:rPr lang="ru-RU" i="1" dirty="0"/>
              <a:t>= </a:t>
            </a:r>
            <a:r>
              <a:rPr lang="en-US" i="1" dirty="0"/>
              <a:t>R</a:t>
            </a:r>
            <a:r>
              <a:rPr lang="ru-RU" i="1" dirty="0"/>
              <a:t> + </a:t>
            </a:r>
            <a:r>
              <a:rPr lang="en-US" i="1" dirty="0"/>
              <a:t>I</a:t>
            </a:r>
            <a:r>
              <a:rPr lang="ru-RU" i="1" dirty="0"/>
              <a:t>,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где </a:t>
            </a:r>
            <a:r>
              <a:rPr lang="en-US" i="1" dirty="0"/>
              <a:t>R </a:t>
            </a:r>
            <a:r>
              <a:rPr lang="ru-RU" dirty="0"/>
              <a:t>– реальная процентная ставка;</a:t>
            </a:r>
          </a:p>
          <a:p>
            <a:pPr marL="0" indent="0">
              <a:buNone/>
            </a:pPr>
            <a:r>
              <a:rPr lang="en-US" i="1" dirty="0"/>
              <a:t>I</a:t>
            </a:r>
            <a:r>
              <a:rPr lang="en-US" dirty="0"/>
              <a:t> </a:t>
            </a:r>
            <a:r>
              <a:rPr lang="ru-RU" dirty="0"/>
              <a:t>– темп инфляции на финансовом рынке.</a:t>
            </a:r>
          </a:p>
          <a:p>
            <a:pPr marL="0" indent="0">
              <a:buNone/>
            </a:pPr>
            <a:r>
              <a:rPr lang="ru-RU" dirty="0"/>
              <a:t>Реальная процентная ставка – это очищенная от инфляции номинальная ставка. При невысоких темпах инфляции реальная ставка рассчитывается по формуле</a:t>
            </a:r>
          </a:p>
          <a:p>
            <a:pPr marL="0" indent="0">
              <a:buNone/>
            </a:pPr>
            <a:r>
              <a:rPr lang="en-US" i="1" dirty="0"/>
              <a:t>R</a:t>
            </a:r>
            <a:r>
              <a:rPr lang="ru-RU" i="1" dirty="0"/>
              <a:t> = </a:t>
            </a:r>
            <a:r>
              <a:rPr lang="en-US" i="1" dirty="0"/>
              <a:t>N</a:t>
            </a:r>
            <a:r>
              <a:rPr lang="ru-RU" i="1" dirty="0"/>
              <a:t> – </a:t>
            </a:r>
            <a:r>
              <a:rPr lang="en-US" i="1" dirty="0"/>
              <a:t>I</a:t>
            </a:r>
            <a:r>
              <a:rPr lang="ru-RU" i="1" dirty="0"/>
              <a:t>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Данные формулы применимы для расчета номинальных и реальных ставок в условиях низкой инфляции (3-5% в год). При более высокой инфляции зависимость этих двух ставок становится нелинейной. В этом случае связь реальной и номинальной процентных ставок выражается формулой </a:t>
            </a:r>
            <a:r>
              <a:rPr lang="ru-RU" dirty="0" err="1"/>
              <a:t>И.Фишера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или в симметричном виде</a:t>
            </a:r>
          </a:p>
          <a:p>
            <a:pPr marL="0" indent="0">
              <a:buNone/>
            </a:pPr>
            <a:r>
              <a:rPr lang="en-US" i="1" dirty="0"/>
              <a:t>N</a:t>
            </a:r>
            <a:r>
              <a:rPr lang="en-US" i="1" baseline="-25000" dirty="0"/>
              <a:t>m</a:t>
            </a:r>
            <a:r>
              <a:rPr lang="ru-RU" i="1" dirty="0"/>
              <a:t> = (</a:t>
            </a:r>
            <a:r>
              <a:rPr lang="ru-RU" dirty="0"/>
              <a:t>1</a:t>
            </a:r>
            <a:r>
              <a:rPr lang="ru-RU" i="1" dirty="0"/>
              <a:t> + </a:t>
            </a:r>
            <a:r>
              <a:rPr lang="en-US" i="1" dirty="0"/>
              <a:t>R</a:t>
            </a:r>
            <a:r>
              <a:rPr lang="en-US" i="1" baseline="-25000" dirty="0"/>
              <a:t>m</a:t>
            </a:r>
            <a:r>
              <a:rPr lang="ru-RU" i="1" dirty="0"/>
              <a:t>) ∙ (</a:t>
            </a:r>
            <a:r>
              <a:rPr lang="ru-RU" dirty="0"/>
              <a:t>1</a:t>
            </a:r>
            <a:r>
              <a:rPr lang="ru-RU" i="1" dirty="0"/>
              <a:t> + </a:t>
            </a:r>
            <a:r>
              <a:rPr lang="en-US" i="1" dirty="0" err="1"/>
              <a:t>I</a:t>
            </a:r>
            <a:r>
              <a:rPr lang="en-US" i="1" baseline="-25000" dirty="0" err="1"/>
              <a:t>m</a:t>
            </a:r>
            <a:r>
              <a:rPr lang="ru-RU" i="1" dirty="0"/>
              <a:t>) – </a:t>
            </a:r>
            <a:r>
              <a:rPr lang="ru-RU" dirty="0"/>
              <a:t>1,</a:t>
            </a:r>
          </a:p>
          <a:p>
            <a:pPr marL="0" indent="0">
              <a:buNone/>
            </a:pPr>
            <a:r>
              <a:rPr lang="ru-RU" dirty="0"/>
              <a:t>где </a:t>
            </a:r>
            <a:r>
              <a:rPr lang="en-US" i="1" dirty="0"/>
              <a:t>N</a:t>
            </a:r>
            <a:r>
              <a:rPr lang="en-US" i="1" baseline="-25000" dirty="0"/>
              <a:t>m</a:t>
            </a:r>
            <a:r>
              <a:rPr lang="en-US" dirty="0"/>
              <a:t> </a:t>
            </a:r>
            <a:r>
              <a:rPr lang="ru-RU" dirty="0"/>
              <a:t>– номинальная процентная ставка за один шаг начисления процентов (все показатели выражаются в долях единицы);</a:t>
            </a:r>
          </a:p>
          <a:p>
            <a:pPr marL="0" indent="0">
              <a:buNone/>
            </a:pPr>
            <a:r>
              <a:rPr lang="en-US" i="1" dirty="0"/>
              <a:t>R</a:t>
            </a:r>
            <a:r>
              <a:rPr lang="en-US" i="1" baseline="-25000" dirty="0"/>
              <a:t>m</a:t>
            </a:r>
            <a:r>
              <a:rPr lang="en-US" i="1" dirty="0"/>
              <a:t> </a:t>
            </a:r>
            <a:r>
              <a:rPr lang="ru-RU" dirty="0"/>
              <a:t>–</a:t>
            </a:r>
            <a:r>
              <a:rPr lang="ru-RU" i="1" dirty="0"/>
              <a:t> </a:t>
            </a:r>
            <a:r>
              <a:rPr lang="ru-RU" dirty="0"/>
              <a:t>реальная процентная ставка за один шаг начисления процентов;</a:t>
            </a:r>
          </a:p>
          <a:p>
            <a:pPr marL="0" indent="0">
              <a:buNone/>
            </a:pPr>
            <a:r>
              <a:rPr lang="en-US" i="1" dirty="0" err="1"/>
              <a:t>I</a:t>
            </a:r>
            <a:r>
              <a:rPr lang="en-US" i="1" baseline="-25000" dirty="0" err="1"/>
              <a:t>m</a:t>
            </a:r>
            <a:r>
              <a:rPr lang="en-US" dirty="0"/>
              <a:t> </a:t>
            </a:r>
            <a:r>
              <a:rPr lang="ru-RU" dirty="0"/>
              <a:t>– темп инфляции (темп прироста цен) за средний шаг начисления процентов.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649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9.4</a:t>
            </a:r>
            <a:r>
              <a:rPr lang="ru-RU" sz="2400" b="1" dirty="0"/>
              <a:t>. Средневзвешенная стоимость капитала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/>
              <a:t>Анализу инвестиционных проектов предшествует расчет средневзвешенной стоимости капитала (ССК). </a:t>
            </a:r>
            <a:endParaRPr lang="ru-RU" sz="1600" dirty="0" smtClean="0"/>
          </a:p>
          <a:p>
            <a:pPr marL="0" indent="0">
              <a:buNone/>
            </a:pPr>
            <a:r>
              <a:rPr lang="ru-RU" sz="1600" b="1" dirty="0" smtClean="0"/>
              <a:t>ССК</a:t>
            </a:r>
            <a:r>
              <a:rPr lang="ru-RU" sz="1600" dirty="0" smtClean="0"/>
              <a:t> </a:t>
            </a:r>
            <a:r>
              <a:rPr lang="ru-RU" sz="1600" dirty="0"/>
              <a:t>представляет собой средневзвешенную </a:t>
            </a:r>
            <a:r>
              <a:rPr lang="ru-RU" sz="1600" dirty="0" err="1"/>
              <a:t>посленалоговую</a:t>
            </a:r>
            <a:r>
              <a:rPr lang="ru-RU" sz="1600" dirty="0"/>
              <a:t> «цену», в которую предприятию обходятся собственные и заемные источники финансирования.</a:t>
            </a:r>
          </a:p>
          <a:p>
            <a:pPr marL="0" indent="0">
              <a:buNone/>
            </a:pPr>
            <a:r>
              <a:rPr lang="ru-RU" sz="1600" dirty="0"/>
              <a:t>ССК представляет собой минимальную норму прибыли, ожидаемую инвесторами и кредиторами от своих вложений. </a:t>
            </a: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600" dirty="0" smtClean="0"/>
              <a:t>ССК </a:t>
            </a:r>
            <a:r>
              <a:rPr lang="ru-RU" sz="1600" dirty="0"/>
              <a:t>= 60% ∙ 0,1 + 80% ∙ 0,5 + 50% ∙ 0,4 = 66%.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736346"/>
              </p:ext>
            </p:extLst>
          </p:nvPr>
        </p:nvGraphicFramePr>
        <p:xfrm>
          <a:off x="1043608" y="2708920"/>
          <a:ext cx="6833870" cy="23469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99360"/>
                <a:gridCol w="2167255"/>
                <a:gridCol w="2167255"/>
              </a:tblGrid>
              <a:tr h="0"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Наименование источника средств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Средняя стоимость источника средств, %</a:t>
                      </a:r>
                      <a:endParaRPr lang="ru-RU" sz="10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Удельный вес данного источника средств в пассиве</a:t>
                      </a:r>
                      <a:endParaRPr lang="ru-RU" sz="10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Привилегированные акции</a:t>
                      </a:r>
                      <a:endParaRPr lang="ru-RU" sz="10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60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0,1</a:t>
                      </a:r>
                      <a:endParaRPr lang="ru-RU" sz="10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Обыкновенные акции и нераспределенная прибыль</a:t>
                      </a:r>
                      <a:endParaRPr lang="ru-RU" sz="10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80</a:t>
                      </a:r>
                      <a:endParaRPr lang="ru-RU" sz="10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0,5</a:t>
                      </a:r>
                      <a:endParaRPr lang="ru-RU" sz="10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Заемные средства, включая кредиторскую задолженность</a:t>
                      </a:r>
                      <a:endParaRPr lang="ru-RU" sz="10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50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indent="457200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0,4</a:t>
                      </a:r>
                      <a:endParaRPr lang="ru-RU" sz="10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162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9.5</a:t>
            </a:r>
            <a:r>
              <a:rPr lang="ru-RU" sz="2400" b="1" dirty="0"/>
              <a:t>. Основные принципы оценки эффективности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dirty="0"/>
              <a:t>1. Рассмотрение проекта на протяжении всего его жизненного цикла (расчетного периода) – от проведения </a:t>
            </a:r>
            <a:r>
              <a:rPr lang="ru-RU" dirty="0" err="1" smtClean="0"/>
              <a:t>прединвестиционных</a:t>
            </a:r>
            <a:r>
              <a:rPr lang="ru-RU" dirty="0" smtClean="0"/>
              <a:t> </a:t>
            </a:r>
            <a:r>
              <a:rPr lang="ru-RU" dirty="0"/>
              <a:t>исследований до прекращения проекта.</a:t>
            </a:r>
          </a:p>
          <a:p>
            <a:pPr marL="0" indent="0">
              <a:buNone/>
            </a:pPr>
            <a:r>
              <a:rPr lang="ru-RU" dirty="0"/>
              <a:t>2. Моделирование денежных потоков, включающих все связанные с осуществлением проекта денежные поступления и расходы за расчетный период с учетом возможности использования различных валют.</a:t>
            </a:r>
          </a:p>
          <a:p>
            <a:pPr marL="0" indent="0">
              <a:buNone/>
            </a:pPr>
            <a:r>
              <a:rPr lang="ru-RU" dirty="0"/>
              <a:t>3. Сопоставимость условий сравнения различных проектов.</a:t>
            </a:r>
          </a:p>
          <a:p>
            <a:pPr marL="0" indent="0">
              <a:buNone/>
            </a:pPr>
            <a:r>
              <a:rPr lang="ru-RU" dirty="0"/>
              <a:t>4. Принцип положительности и максимума эффекта. Для того чтобы ИП с точки зрения инвестора был признан эффективным, необходимо, чтобы эффект реализации порождающего проекта был положительным; при сравнении альтернативных ИП предпочтение должно отдаваться проекту с наибольшим значением эффекта.</a:t>
            </a:r>
          </a:p>
          <a:p>
            <a:pPr marL="0" indent="0">
              <a:buNone/>
            </a:pPr>
            <a:r>
              <a:rPr lang="ru-RU" dirty="0"/>
              <a:t>5. Учет фактора времени.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6</a:t>
            </a:r>
            <a:r>
              <a:rPr lang="ru-RU" dirty="0"/>
              <a:t>. Учет только предстоящих затрат и поступлений. При расчетах показателей эффективности должны учитываться только предстоящие в ходе осуществления проекта затраты и поступления, включая затраты, связанные с привлечением ранее созданных производственных фондов, а также предстоящие потери, непосредственно вызванные осуществлением проекта (например, от прекращения действующего производства в связи с организацией на его месте нового). Ранее созданные ресурсы, используемые в проекте, оцениваются не затратами на их создание, а альтернативной стоимостью (</a:t>
            </a:r>
            <a:r>
              <a:rPr lang="ru-RU" dirty="0" err="1"/>
              <a:t>opportunity</a:t>
            </a:r>
            <a:r>
              <a:rPr lang="ru-RU" dirty="0"/>
              <a:t> </a:t>
            </a:r>
            <a:r>
              <a:rPr lang="ru-RU" dirty="0" err="1"/>
              <a:t>cost</a:t>
            </a:r>
            <a:r>
              <a:rPr lang="ru-RU" dirty="0"/>
              <a:t>), отражающей максимальное значение упущенной выгоды, связанной с их наилучшим возможным альтернативным использованием. Прошлые, уже осуществленные затраты, не обеспечивающие возможности получения альтернативных (т.е. получаемых вне данного проекта) доходов в перспективе (невозвратные затраты (</a:t>
            </a:r>
            <a:r>
              <a:rPr lang="ru-RU" dirty="0" err="1"/>
              <a:t>sunk</a:t>
            </a:r>
            <a:r>
              <a:rPr lang="ru-RU" dirty="0"/>
              <a:t> </a:t>
            </a:r>
            <a:r>
              <a:rPr lang="ru-RU" dirty="0" err="1"/>
              <a:t>cost</a:t>
            </a:r>
            <a:r>
              <a:rPr lang="ru-RU" dirty="0"/>
              <a:t>)), в денежных потоках не учитываются и на значение показателей эффективности не влияют.</a:t>
            </a:r>
          </a:p>
          <a:p>
            <a:pPr marL="0" indent="0">
              <a:buNone/>
            </a:pPr>
            <a:r>
              <a:rPr lang="ru-RU" dirty="0"/>
              <a:t>7. Сравнение «с проектом» и «без проекта».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8</a:t>
            </a:r>
            <a:r>
              <a:rPr lang="ru-RU" dirty="0"/>
              <a:t>. Учет всех наиболее существенных последствий проекта. При определении эффективности ИП должны учитываться все последствия его реализации, как непосредственно экономические, так и внеэкономические (внешние эффекты, общественные блага). В тех случаях, когда их влияние на эффективность допускает количественную оценку, ее следует произвести.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9</a:t>
            </a:r>
            <a:r>
              <a:rPr lang="ru-RU" dirty="0"/>
              <a:t>. Учет наличия разных участников проекта, несовпадения их интересов и различных оценок стоимости капитала, выражающихся в индивидуальных значениях нормы дисконта.</a:t>
            </a:r>
          </a:p>
          <a:p>
            <a:pPr marL="0" indent="0">
              <a:buNone/>
            </a:pPr>
            <a:r>
              <a:rPr lang="ru-RU" dirty="0"/>
              <a:t>10. Многоэтапность оценки. На различных стадиях разработки и осуществления проекта его эффективность определяется заново, с различной глубиной проработки.</a:t>
            </a:r>
          </a:p>
          <a:p>
            <a:pPr marL="0" indent="0">
              <a:buNone/>
            </a:pPr>
            <a:r>
              <a:rPr lang="ru-RU" dirty="0"/>
              <a:t>11. Учет влияния на эффективность ИП потребности в оборотном капитале, необходимом для функционирования создаваемых в ходе реализации проекта производственных фондов.</a:t>
            </a:r>
          </a:p>
          <a:p>
            <a:pPr marL="0" indent="0">
              <a:buNone/>
            </a:pPr>
            <a:r>
              <a:rPr lang="ru-RU" dirty="0"/>
              <a:t>12. Учет влияния инфляции (учет изменения цен на различные виды продукции и ресурсов в период реализации проекта) и возможности использования при реализации проекта нескольких валют.</a:t>
            </a:r>
          </a:p>
          <a:p>
            <a:pPr marL="0" indent="0">
              <a:buNone/>
            </a:pPr>
            <a:r>
              <a:rPr lang="ru-RU" dirty="0"/>
              <a:t>13. Учет в количественной форме влияния неопределенностей и рисков, сопровождающих реализацию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1239762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9.6</a:t>
            </a:r>
            <a:r>
              <a:rPr lang="ru-RU" sz="2400" b="1" dirty="0"/>
              <a:t>. Денежные потоки инвестиционного проекта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Проект, как и любая </a:t>
            </a:r>
            <a:r>
              <a:rPr lang="ru-RU" i="1" dirty="0"/>
              <a:t>финансовая операция,</a:t>
            </a:r>
            <a:r>
              <a:rPr lang="ru-RU" dirty="0"/>
              <a:t> т.е. операция, связанная с получением доходов и осуществлением расходов, порождает</a:t>
            </a:r>
            <a:r>
              <a:rPr lang="ru-RU" b="1" dirty="0"/>
              <a:t> денежные потоки</a:t>
            </a:r>
            <a:r>
              <a:rPr lang="ru-RU" dirty="0"/>
              <a:t> (потоки реальных денег).</a:t>
            </a:r>
          </a:p>
          <a:p>
            <a:pPr marL="0" indent="0">
              <a:buNone/>
            </a:pPr>
            <a:r>
              <a:rPr lang="ru-RU" b="1" dirty="0"/>
              <a:t>Денежный поток </a:t>
            </a:r>
            <a:r>
              <a:rPr lang="ru-RU" dirty="0"/>
              <a:t>– разность между суммами поступлений и выплат денежных средств компании за определенный период времени.</a:t>
            </a:r>
          </a:p>
          <a:p>
            <a:pPr marL="0" indent="0">
              <a:buNone/>
            </a:pPr>
            <a:r>
              <a:rPr lang="ru-RU" dirty="0"/>
              <a:t>Значение денежного потока обозначается через ф(</a:t>
            </a:r>
            <a:r>
              <a:rPr lang="en-US" i="1" dirty="0"/>
              <a:t>t</a:t>
            </a:r>
            <a:r>
              <a:rPr lang="ru-RU" dirty="0"/>
              <a:t>), если оно относится к моменту времени </a:t>
            </a:r>
            <a:r>
              <a:rPr lang="en-US" i="1" dirty="0"/>
              <a:t>t</a:t>
            </a:r>
            <a:r>
              <a:rPr lang="ru-RU" i="1" dirty="0"/>
              <a:t>,</a:t>
            </a:r>
            <a:r>
              <a:rPr lang="ru-RU" dirty="0"/>
              <a:t> или через ф(</a:t>
            </a:r>
            <a:r>
              <a:rPr lang="en-US" i="1" dirty="0"/>
              <a:t>m</a:t>
            </a:r>
            <a:r>
              <a:rPr lang="ru-RU" dirty="0"/>
              <a:t>), если оно относится к </a:t>
            </a:r>
            <a:r>
              <a:rPr lang="en-US" i="1" dirty="0"/>
              <a:t>m</a:t>
            </a:r>
            <a:r>
              <a:rPr lang="ru-RU" dirty="0"/>
              <a:t>-му шагу. В тех случаях, когда речь идет о нескольких потоках или о какой-то составляющей денежного потока, указанные обозначения дополняются необходимыми индексами.</a:t>
            </a:r>
          </a:p>
          <a:p>
            <a:pPr marL="0" indent="0">
              <a:buNone/>
            </a:pPr>
            <a:r>
              <a:rPr lang="ru-RU" dirty="0"/>
              <a:t>На каждом шаге значение денежного потока характеризуется:</a:t>
            </a:r>
          </a:p>
          <a:p>
            <a:pPr marL="0" indent="0">
              <a:buNone/>
            </a:pPr>
            <a:r>
              <a:rPr lang="ru-RU" b="1" dirty="0"/>
              <a:t>• притоком</a:t>
            </a:r>
            <a:r>
              <a:rPr lang="ru-RU" dirty="0"/>
              <a:t>, равным размеру денежных поступлений (или результатов в стоимостном выражении) на этом шаге;</a:t>
            </a:r>
          </a:p>
          <a:p>
            <a:pPr marL="0" indent="0">
              <a:buNone/>
            </a:pPr>
            <a:r>
              <a:rPr lang="ru-RU" b="1" dirty="0"/>
              <a:t>• оттоком</a:t>
            </a:r>
            <a:r>
              <a:rPr lang="ru-RU" dirty="0"/>
              <a:t>, равным платежам на этом шаге;</a:t>
            </a:r>
          </a:p>
          <a:p>
            <a:pPr marL="0" indent="0">
              <a:buNone/>
            </a:pPr>
            <a:r>
              <a:rPr lang="ru-RU" b="1" dirty="0"/>
              <a:t>• сальдо (активным балансом, эффектом)</a:t>
            </a:r>
            <a:r>
              <a:rPr lang="ru-RU" dirty="0"/>
              <a:t>, равным разности между притоком и оттоком.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0629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55272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Денежный поток</a:t>
            </a:r>
            <a:r>
              <a:rPr lang="ru-RU" dirty="0"/>
              <a:t> ф(</a:t>
            </a:r>
            <a:r>
              <a:rPr lang="ru-RU" i="1" dirty="0"/>
              <a:t>t</a:t>
            </a:r>
            <a:r>
              <a:rPr lang="ru-RU" dirty="0"/>
              <a:t>) состоит из частичных потоков от отдельных видов деятельности:</a:t>
            </a:r>
          </a:p>
          <a:p>
            <a:pPr marL="0" indent="0">
              <a:buNone/>
            </a:pPr>
            <a:r>
              <a:rPr lang="ru-RU" dirty="0"/>
              <a:t>1) денежного потока от инвестиционной деятельности (</a:t>
            </a:r>
            <a:r>
              <a:rPr lang="en-US" i="1" dirty="0"/>
              <a:t>t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2) денежного потока от операционной деятельности ф°(</a:t>
            </a:r>
            <a:r>
              <a:rPr lang="ru-RU" i="1" dirty="0"/>
              <a:t>t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3) денежного потока от финансовой деятельности (</a:t>
            </a:r>
            <a:r>
              <a:rPr lang="ru-RU" i="1" dirty="0"/>
              <a:t>t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b="1" dirty="0"/>
              <a:t>Для денежного потока от инвестиционной деятельности: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• к оттокам</a:t>
            </a:r>
            <a:r>
              <a:rPr lang="ru-RU" dirty="0"/>
              <a:t> относятся капитальные вложения, затраты на пуско-наладочные работы, ликвидационные затраты в конце проекта, затраты на увеличение оборотного капитала и средства, вложенные в дополнительные фонды;</a:t>
            </a:r>
          </a:p>
          <a:p>
            <a:pPr marL="0" indent="0">
              <a:buNone/>
            </a:pPr>
            <a:r>
              <a:rPr lang="ru-RU" b="1" dirty="0"/>
              <a:t>• к притокам</a:t>
            </a:r>
            <a:r>
              <a:rPr lang="ru-RU" dirty="0"/>
              <a:t> – продажа активов в течение и по окончании проекта, поступления за счет уменьшения оборотного капитала.</a:t>
            </a:r>
          </a:p>
          <a:p>
            <a:pPr marL="0" indent="0">
              <a:buNone/>
            </a:pPr>
            <a:r>
              <a:rPr lang="ru-RU" b="1" dirty="0"/>
              <a:t>Для денежного потока от операционной деятельности: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• к оттокам</a:t>
            </a:r>
            <a:r>
              <a:rPr lang="ru-RU" dirty="0"/>
              <a:t> относятся производственные издержки, налоги;</a:t>
            </a:r>
          </a:p>
          <a:p>
            <a:pPr marL="0" indent="0">
              <a:buNone/>
            </a:pPr>
            <a:r>
              <a:rPr lang="ru-RU" b="1" dirty="0"/>
              <a:t>• к притокам</a:t>
            </a:r>
            <a:r>
              <a:rPr lang="ru-RU" dirty="0"/>
              <a:t> – выручка от реализации, а также внереализационные доходы, в том числе поступления от средств, вложенных в дополнительные фонды.</a:t>
            </a:r>
          </a:p>
          <a:p>
            <a:pPr marL="0" indent="0">
              <a:buNone/>
            </a:pPr>
            <a:r>
              <a:rPr lang="ru-RU" dirty="0"/>
              <a:t>К</a:t>
            </a:r>
            <a:r>
              <a:rPr lang="ru-RU" b="1" dirty="0"/>
              <a:t> финансовой деятельности</a:t>
            </a:r>
            <a:r>
              <a:rPr lang="ru-RU" dirty="0"/>
              <a:t> относятся операции со средствами, внешними по отношению</a:t>
            </a:r>
            <a:r>
              <a:rPr lang="ru-RU" cap="small" dirty="0"/>
              <a:t> </a:t>
            </a:r>
            <a:r>
              <a:rPr lang="ru-RU" dirty="0"/>
              <a:t>к ИП, т.е. поступающими не за счет осуществления проекта. Эти средства состоят из собственного (акционерного) капитала фирмы и привлеченных средств.</a:t>
            </a:r>
          </a:p>
          <a:p>
            <a:pPr marL="0" indent="0">
              <a:buNone/>
            </a:pPr>
            <a:r>
              <a:rPr lang="ru-RU" b="1" dirty="0"/>
              <a:t>Для денежного потока от финансовой деятельности: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• к оттокам</a:t>
            </a:r>
            <a:r>
              <a:rPr lang="ru-RU" dirty="0"/>
              <a:t> относятся затраты на возврат и обслуживание займов и выпущенных предприятием долговых ценных бумаг (в полном объеме независимо от того, были они включены в притоки или в дополнительные фонды), а также при необходимости – на выплату дивидендов по акциям предприятия;</a:t>
            </a:r>
          </a:p>
          <a:p>
            <a:pPr marL="0" indent="0">
              <a:buNone/>
            </a:pPr>
            <a:r>
              <a:rPr lang="ru-RU" b="1" dirty="0"/>
              <a:t>• к притокам</a:t>
            </a:r>
            <a:r>
              <a:rPr lang="ru-RU" dirty="0"/>
              <a:t> относятся вложения собственного (акционерного) капитала и привлеченных средств: субсидий и дотаций, заемных средств, в том числе и за счет выпуска предприятием собственных долговых ценных бумаг.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2616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 smtClean="0"/>
              <a:t>9.7</a:t>
            </a:r>
            <a:r>
              <a:rPr lang="ru-RU" sz="2400" b="1" dirty="0"/>
              <a:t>. Методы приведения в сопоставимый </a:t>
            </a:r>
            <a:r>
              <a:rPr lang="ru-RU" sz="2400" b="1" dirty="0" smtClean="0"/>
              <a:t>вид разновременных </a:t>
            </a:r>
            <a:r>
              <a:rPr lang="ru-RU" sz="2400" b="1" dirty="0"/>
              <a:t>затрат и результатов</a:t>
            </a:r>
            <a:r>
              <a:rPr lang="ru-RU" sz="2400" b="1" dirty="0" smtClean="0"/>
              <a:t>: дисконтирование </a:t>
            </a:r>
            <a:r>
              <a:rPr lang="ru-RU" sz="2400" b="1" dirty="0"/>
              <a:t>и компаундирование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Дисконтированием денежных потоков</a:t>
            </a:r>
            <a:r>
              <a:rPr lang="ru-RU" dirty="0"/>
              <a:t> называется приведение их разновременных (относящихся к разным шагам расчета) значений к их ценности на определенный момент времени, который называется</a:t>
            </a:r>
            <a:r>
              <a:rPr lang="ru-RU" b="1" dirty="0"/>
              <a:t> </a:t>
            </a:r>
            <a:r>
              <a:rPr lang="ru-RU" i="1" dirty="0"/>
              <a:t>моментом приведения</a:t>
            </a:r>
            <a:r>
              <a:rPr lang="ru-RU" dirty="0"/>
              <a:t> и обозначается через </a:t>
            </a:r>
            <a:r>
              <a:rPr lang="en-US" i="1" dirty="0"/>
              <a:t>t</a:t>
            </a:r>
            <a:r>
              <a:rPr lang="ru-RU" i="1" baseline="30000" dirty="0"/>
              <a:t>0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Дисконтирование применяется к денежным потокам, выраженным в текущих или </a:t>
            </a:r>
            <a:r>
              <a:rPr lang="ru-RU" dirty="0" err="1"/>
              <a:t>дефлированных</a:t>
            </a:r>
            <a:r>
              <a:rPr lang="ru-RU" dirty="0"/>
              <a:t> ценах и в единой валюте.</a:t>
            </a:r>
          </a:p>
          <a:p>
            <a:pPr marL="0" indent="0">
              <a:buNone/>
            </a:pPr>
            <a:r>
              <a:rPr lang="ru-RU" dirty="0"/>
              <a:t>Дисконтирование денежного потока на </a:t>
            </a:r>
            <a:r>
              <a:rPr lang="en-US" i="1" dirty="0"/>
              <a:t>m</a:t>
            </a:r>
            <a:r>
              <a:rPr lang="ru-RU" dirty="0"/>
              <a:t>-м шаге осуществляется путем умножения его значения  на коэффициент </a:t>
            </a:r>
            <a:r>
              <a:rPr lang="ru-RU" dirty="0" smtClean="0"/>
              <a:t>дисконтирования:</a:t>
            </a:r>
          </a:p>
          <a:p>
            <a:pPr marL="0" indent="0">
              <a:buNone/>
            </a:pPr>
            <a:endParaRPr lang="ru-RU" b="1" dirty="0" smtClean="0"/>
          </a:p>
          <a:p>
            <a:pPr marL="0" indent="0">
              <a:buNone/>
            </a:pPr>
            <a:r>
              <a:rPr lang="ru-RU" b="1" dirty="0" smtClean="0"/>
              <a:t>P </a:t>
            </a:r>
            <a:r>
              <a:rPr lang="ru-RU" b="1" dirty="0"/>
              <a:t>= 1 / (1 + </a:t>
            </a:r>
            <a:r>
              <a:rPr lang="ru-RU" b="1" dirty="0" smtClean="0">
                <a:hlinkClick r:id="rId2"/>
              </a:rPr>
              <a:t>Ставка (норма) </a:t>
            </a:r>
            <a:r>
              <a:rPr lang="ru-RU" b="1" dirty="0">
                <a:hlinkClick r:id="rId2"/>
              </a:rPr>
              <a:t>дисконтирования</a:t>
            </a:r>
            <a:r>
              <a:rPr lang="ru-RU" b="1" dirty="0"/>
              <a:t>)</a:t>
            </a:r>
            <a:r>
              <a:rPr lang="ru-RU" b="1" baseline="30000" dirty="0"/>
              <a:t>n</a:t>
            </a:r>
            <a:endParaRPr lang="ru-RU" b="1" dirty="0"/>
          </a:p>
          <a:p>
            <a:pPr marL="0" indent="0">
              <a:buNone/>
            </a:pPr>
            <a:r>
              <a:rPr lang="ru-RU" dirty="0" smtClean="0"/>
              <a:t>где </a:t>
            </a:r>
            <a:r>
              <a:rPr lang="ru-RU" dirty="0"/>
              <a:t>n – количество лет до момента приведения.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23722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2034</Words>
  <Application>Microsoft Office PowerPoint</Application>
  <PresentationFormat>Экран (4:3)</PresentationFormat>
  <Paragraphs>139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ТЕМА 9. ОБЩИЕ ВОПРОСЫ ОПРЕДЕЛЕНИЯ ЭКОНОМИЧЕСКОЙ ЭФФЕКТИВНОСТИ ИНВЕСТИЦИОННОГО ПРОЕКТА</vt:lpstr>
      <vt:lpstr>Презентация PowerPoint</vt:lpstr>
      <vt:lpstr>9.2. Определение и виды эффективности инвестиционных проектов </vt:lpstr>
      <vt:lpstr>9.3. Норма дохода</vt:lpstr>
      <vt:lpstr>9.4. Средневзвешенная стоимость капитала</vt:lpstr>
      <vt:lpstr>9.5. Основные принципы оценки эффективности</vt:lpstr>
      <vt:lpstr>9.6. Денежные потоки инвестиционного проекта</vt:lpstr>
      <vt:lpstr>Презентация PowerPoint</vt:lpstr>
      <vt:lpstr>9.7. Методы приведения в сопоставимый вид разновременных затрат и результатов: дисконтирование и компаундирование</vt:lpstr>
      <vt:lpstr>Презентация PowerPoint</vt:lpstr>
      <vt:lpstr>Презентация PowerPoint</vt:lpstr>
      <vt:lpstr>Презентация PowerPoint</vt:lpstr>
      <vt:lpstr>9.8. Финансовая реализуемость инвестиционного проекта</vt:lpstr>
      <vt:lpstr>9.10. Показатели эффективности инвестиционного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12. ОБЩИЕ ВОПРОСЫ ОПРЕДЕЛЕНИЯ ЭКОНОМИЧЕСКОЙ ЭФФЕКТИВНОСТИ ИНВЕСТИЦИОННОГО ПРОЕКТА</dc:title>
  <dc:creator>Alexsandr</dc:creator>
  <cp:lastModifiedBy>Елена</cp:lastModifiedBy>
  <cp:revision>13</cp:revision>
  <dcterms:created xsi:type="dcterms:W3CDTF">2022-01-15T09:47:15Z</dcterms:created>
  <dcterms:modified xsi:type="dcterms:W3CDTF">2022-03-14T13:54:40Z</dcterms:modified>
</cp:coreProperties>
</file>