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ТЕМА </a:t>
            </a:r>
            <a:r>
              <a:rPr lang="ru-RU" sz="3200" b="1" dirty="0" smtClean="0"/>
              <a:t>10. </a:t>
            </a:r>
            <a:r>
              <a:rPr lang="ru-RU" sz="3200" b="1" dirty="0"/>
              <a:t>Методы принятия инвестиционных решений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/>
              <a:t>Чистый доход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Чистым доходом</a:t>
            </a:r>
            <a:r>
              <a:rPr lang="ru-RU" dirty="0"/>
              <a:t> (другие названия – </a:t>
            </a:r>
            <a:r>
              <a:rPr lang="ru-RU" i="1" dirty="0"/>
              <a:t>ЧД</a:t>
            </a:r>
            <a:r>
              <a:rPr lang="ru-RU" dirty="0"/>
              <a:t>, </a:t>
            </a:r>
            <a:r>
              <a:rPr lang="en-US" dirty="0"/>
              <a:t>Net Value</a:t>
            </a:r>
            <a:r>
              <a:rPr lang="ru-RU" dirty="0"/>
              <a:t>, </a:t>
            </a:r>
            <a:r>
              <a:rPr lang="en-US" dirty="0"/>
              <a:t>NV</a:t>
            </a:r>
            <a:r>
              <a:rPr lang="ru-RU" dirty="0"/>
              <a:t>) называется накопленный эффект (сальдо денежного потока) за расчетный период: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где </a:t>
            </a:r>
            <a:r>
              <a:rPr lang="ru-RU" dirty="0"/>
              <a:t>суммирование распространяется на все шаги расчетного периода.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398" y="4077072"/>
            <a:ext cx="2182005" cy="923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2928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205" y="404664"/>
            <a:ext cx="5973099" cy="5721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5821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/>
              <a:t>Внутренняя норма доходности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Внутренняя норма доходности</a:t>
            </a:r>
            <a:r>
              <a:rPr lang="ru-RU" dirty="0"/>
              <a:t> (другие названия – </a:t>
            </a:r>
            <a:r>
              <a:rPr lang="ru-RU" i="1" dirty="0"/>
              <a:t>ВНД</a:t>
            </a:r>
            <a:r>
              <a:rPr lang="ru-RU" dirty="0"/>
              <a:t>, внутренняя норма дисконта, внутренняя норма рентабельности, </a:t>
            </a:r>
            <a:r>
              <a:rPr lang="en-US" dirty="0"/>
              <a:t>Internal Rate of Return</a:t>
            </a:r>
            <a:r>
              <a:rPr lang="ru-RU" dirty="0"/>
              <a:t>, </a:t>
            </a:r>
            <a:r>
              <a:rPr lang="en-US" i="1" dirty="0"/>
              <a:t>IRR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/>
              <a:t>Показатель </a:t>
            </a:r>
            <a:r>
              <a:rPr lang="ru-RU" i="1" dirty="0"/>
              <a:t>ВНД</a:t>
            </a:r>
            <a:r>
              <a:rPr lang="ru-RU" dirty="0"/>
              <a:t> характеризует максимально допустимый относительный уровень расходов, которые могут быть произведены при реализации данного проекта. Например, если для реализации проекта получена банковская ссуда, то значение </a:t>
            </a:r>
            <a:r>
              <a:rPr lang="ru-RU" i="1" dirty="0"/>
              <a:t>ВНД</a:t>
            </a:r>
            <a:r>
              <a:rPr lang="ru-RU" dirty="0"/>
              <a:t> показывает верхнюю границу допустимого уровня банковской процентной ставки, превышение которой делает проект убыточным.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0457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208" y="404664"/>
            <a:ext cx="6374104" cy="5721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5569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i="1" dirty="0"/>
              <a:t>Рентабельность инвестиций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Рентабельность инвестиций </a:t>
            </a:r>
            <a:r>
              <a:rPr lang="ru-RU" dirty="0"/>
              <a:t>(другие названия – </a:t>
            </a:r>
            <a:r>
              <a:rPr lang="ru-RU" i="1" dirty="0"/>
              <a:t>РИ</a:t>
            </a:r>
            <a:r>
              <a:rPr lang="ru-RU" dirty="0"/>
              <a:t>, индекс рентабельности, </a:t>
            </a:r>
            <a:r>
              <a:rPr lang="en-US" dirty="0"/>
              <a:t>Profitability Index</a:t>
            </a:r>
            <a:r>
              <a:rPr lang="ru-RU" dirty="0"/>
              <a:t>, </a:t>
            </a:r>
            <a:r>
              <a:rPr lang="en-US" i="1" dirty="0"/>
              <a:t>PI</a:t>
            </a:r>
            <a:r>
              <a:rPr lang="ru-RU" dirty="0"/>
              <a:t>). </a:t>
            </a:r>
          </a:p>
          <a:p>
            <a:pPr marL="0" indent="0">
              <a:buNone/>
            </a:pPr>
            <a:r>
              <a:rPr lang="ru-RU" dirty="0"/>
              <a:t>В отличие от </a:t>
            </a:r>
            <a:r>
              <a:rPr lang="ru-RU" i="1" dirty="0"/>
              <a:t>ЧДД</a:t>
            </a:r>
            <a:r>
              <a:rPr lang="ru-RU" dirty="0"/>
              <a:t> индекс рентабельности – относительный показатель; он характеризует уровень доходов на единицу затрат, т.е. эффективность вложений:</a:t>
            </a:r>
          </a:p>
          <a:p>
            <a:pPr marL="0" indent="0">
              <a:buNone/>
            </a:pPr>
            <a:r>
              <a:rPr lang="ru-RU" i="1" dirty="0"/>
              <a:t>РИ= ЧДД/К.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РИ</a:t>
            </a:r>
            <a:r>
              <a:rPr lang="ru-RU" dirty="0"/>
              <a:t> показывает, сколько денежных единиц чистого дохода принесет с учетом дисконтирования одна денежная единица, инвестированная в проект.</a:t>
            </a:r>
          </a:p>
          <a:p>
            <a:pPr marL="0" indent="0">
              <a:buNone/>
            </a:pPr>
            <a:r>
              <a:rPr lang="ru-RU" dirty="0"/>
              <a:t>Чем больше значение </a:t>
            </a:r>
            <a:r>
              <a:rPr lang="ru-RU" i="1" dirty="0"/>
              <a:t>РИ</a:t>
            </a:r>
            <a:r>
              <a:rPr lang="ru-RU" dirty="0"/>
              <a:t>, тем выше отдача каждого рубля, инвестированного в данный проект.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9583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i="1" dirty="0"/>
              <a:t>Потребность в дополнительном финансировании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Потребность в дополнительном финансировании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i="1" dirty="0"/>
              <a:t>ПФ</a:t>
            </a:r>
            <a:r>
              <a:rPr lang="ru-RU" dirty="0"/>
              <a:t>) – максимальное значение абсолютной величины отрицательного накопленного сальдо от инвестиционной и операционной деятельности.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Величина </a:t>
            </a:r>
            <a:r>
              <a:rPr lang="ru-RU" i="1" dirty="0"/>
              <a:t>ПФ</a:t>
            </a:r>
            <a:r>
              <a:rPr lang="ru-RU" dirty="0"/>
              <a:t> показывает минимальный объем внешнего финансирования проекта, необходимый для обеспечения его финансовой реализуемости. Поэтому </a:t>
            </a:r>
            <a:r>
              <a:rPr lang="ru-RU" i="1" dirty="0"/>
              <a:t>ПФ</a:t>
            </a:r>
            <a:r>
              <a:rPr lang="ru-RU" dirty="0"/>
              <a:t> называют еще</a:t>
            </a:r>
            <a:r>
              <a:rPr lang="ru-RU" b="1" dirty="0"/>
              <a:t> </a:t>
            </a:r>
            <a:r>
              <a:rPr lang="ru-RU" i="1" dirty="0"/>
              <a:t>капиталом риска</a:t>
            </a:r>
            <a:r>
              <a:rPr lang="ru-RU" b="1" dirty="0"/>
              <a:t>.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5160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i="1" dirty="0"/>
              <a:t>Индекс доходности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Индексы доходности характеризуют относительную «отдачу проекта» на вложенные в него средства. Они могут рассчитываться как для дисконтированных, так и для </a:t>
            </a:r>
            <a:r>
              <a:rPr lang="ru-RU" dirty="0" err="1"/>
              <a:t>недисконтированных</a:t>
            </a:r>
            <a:r>
              <a:rPr lang="ru-RU" dirty="0"/>
              <a:t> денежных потоков. При оценке эффективности часто используются:  </a:t>
            </a:r>
          </a:p>
          <a:p>
            <a:pPr marL="0" indent="0">
              <a:buNone/>
            </a:pPr>
            <a:r>
              <a:rPr lang="ru-RU" b="1" dirty="0"/>
              <a:t>• </a:t>
            </a:r>
            <a:r>
              <a:rPr lang="ru-RU" i="1" dirty="0"/>
              <a:t>Индекс доходности затрат</a:t>
            </a:r>
            <a:r>
              <a:rPr lang="ru-RU" dirty="0"/>
              <a:t> – отношение суммы денежных притоков (накопленных поступлений) к сумме денежных оттоков (накопленным платежам).</a:t>
            </a:r>
          </a:p>
          <a:p>
            <a:pPr marL="0" indent="0">
              <a:buNone/>
            </a:pPr>
            <a:r>
              <a:rPr lang="ru-RU" b="1" dirty="0"/>
              <a:t>• </a:t>
            </a:r>
            <a:r>
              <a:rPr lang="ru-RU" i="1" dirty="0"/>
              <a:t>Индекс доходности дисконтированных затрат</a:t>
            </a:r>
            <a:r>
              <a:rPr lang="ru-RU" dirty="0"/>
              <a:t> – отношение суммы дисконтированных денежных притоков к сумме дисконтированных денежных оттоков.</a:t>
            </a:r>
          </a:p>
          <a:p>
            <a:pPr marL="0" indent="0">
              <a:buNone/>
            </a:pPr>
            <a:r>
              <a:rPr lang="ru-RU" b="1" dirty="0"/>
              <a:t>• </a:t>
            </a:r>
            <a:r>
              <a:rPr lang="ru-RU" i="1" dirty="0"/>
              <a:t>Индекс доходности инвестиций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i="1" dirty="0"/>
              <a:t>ИД</a:t>
            </a:r>
            <a:r>
              <a:rPr lang="ru-RU" dirty="0"/>
              <a:t>) – отношение суммы элементов денежного потока от операционной деятельности к абсолютной величине суммы элементов денежного потока от инвестиционной деятельности. Он равен увеличенному на единицу отношению </a:t>
            </a:r>
            <a:r>
              <a:rPr lang="ru-RU" i="1" dirty="0"/>
              <a:t>ЧД</a:t>
            </a:r>
            <a:r>
              <a:rPr lang="ru-RU" dirty="0"/>
              <a:t> к накопленному объему инвестиций.</a:t>
            </a:r>
          </a:p>
          <a:p>
            <a:pPr marL="0" indent="0">
              <a:buNone/>
            </a:pPr>
            <a:r>
              <a:rPr lang="ru-RU" b="1" dirty="0"/>
              <a:t>• </a:t>
            </a:r>
            <a:r>
              <a:rPr lang="ru-RU" i="1" dirty="0"/>
              <a:t>Индекс доходности дисконтированных инвестиций </a:t>
            </a:r>
            <a:r>
              <a:rPr lang="ru-RU" dirty="0"/>
              <a:t>(</a:t>
            </a:r>
            <a:r>
              <a:rPr lang="ru-RU" i="1" dirty="0"/>
              <a:t>ИДД</a:t>
            </a:r>
            <a:r>
              <a:rPr lang="ru-RU" dirty="0"/>
              <a:t>) – отношение суммы дисконтированных элементов денежного потока от операционной деятельности к абсолютной величине дисконтированной суммы элементов денежного потока от инвестиционной деятельности. </a:t>
            </a:r>
            <a:r>
              <a:rPr lang="ru-RU" i="1" dirty="0"/>
              <a:t>ИДД</a:t>
            </a:r>
            <a:r>
              <a:rPr lang="ru-RU" dirty="0"/>
              <a:t> равен увеличенному на единицу отношению</a:t>
            </a:r>
            <a:r>
              <a:rPr lang="ru-RU" b="1" dirty="0"/>
              <a:t> </a:t>
            </a:r>
            <a:r>
              <a:rPr lang="ru-RU" i="1" dirty="0"/>
              <a:t>ЧДД</a:t>
            </a:r>
            <a:r>
              <a:rPr lang="ru-RU" dirty="0"/>
              <a:t> к накопленному дисконтированному объему инвестиций.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6334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96752"/>
            <a:ext cx="7517918" cy="449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62959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401</Words>
  <Application>Microsoft Office PowerPoint</Application>
  <PresentationFormat>Экран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ТЕМА 10. Методы принятия инвестиционных решений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Методы принятия инвестиционных решений</dc:title>
  <dc:creator>Елена</dc:creator>
  <cp:lastModifiedBy>Елена</cp:lastModifiedBy>
  <cp:revision>11</cp:revision>
  <dcterms:created xsi:type="dcterms:W3CDTF">2022-03-04T09:42:54Z</dcterms:created>
  <dcterms:modified xsi:type="dcterms:W3CDTF">2022-03-28T13:37:07Z</dcterms:modified>
</cp:coreProperties>
</file>